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Nunito"/>
      <p:regular r:id="rId11"/>
      <p:bold r:id="rId12"/>
      <p:italic r:id="rId13"/>
      <p:boldItalic r:id="rId14"/>
    </p:embeddedFont>
    <p:embeddedFont>
      <p:font typeface="Maven Pro"/>
      <p:regular r:id="rId15"/>
      <p:bold r:id="rId16"/>
    </p:embeddedFon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font" Target="fonts/Nunito-regular.fntdata"/><Relationship Id="rId10" Type="http://schemas.openxmlformats.org/officeDocument/2006/relationships/slide" Target="slides/slide5.xml"/><Relationship Id="rId13" Type="http://schemas.openxmlformats.org/officeDocument/2006/relationships/font" Target="fonts/Nunito-italic.fntdata"/><Relationship Id="rId12"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avenPro-regular.fntdata"/><Relationship Id="rId14" Type="http://schemas.openxmlformats.org/officeDocument/2006/relationships/font" Target="fonts/Nunito-boldItalic.fntdata"/><Relationship Id="rId17" Type="http://schemas.openxmlformats.org/officeDocument/2006/relationships/font" Target="fonts/HelveticaNeue-regular.fntdata"/><Relationship Id="rId16" Type="http://schemas.openxmlformats.org/officeDocument/2006/relationships/font" Target="fonts/MavenPro-bold.fntdata"/><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44f7c72d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f44f7c72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my name is Lydia, and I’m a rising junior at Tufts University studying mechanical engineering. This summer, I performed research in Professor Agrawal’s Robotics and Rehabilitation Laboratory at Columbia University. I want to say a big thank you to Dr. Agrawal and Fitsum Petros for their support and guidance throughout the summer.</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focus of the lab is to use robotics to help people improve various functional movements like gait. </a:t>
            </a:r>
            <a:r>
              <a:rPr lang="en">
                <a:solidFill>
                  <a:schemeClr val="dk1"/>
                </a:solidFill>
              </a:rPr>
              <a:t>For</a:t>
            </a:r>
            <a:r>
              <a:rPr lang="en">
                <a:solidFill>
                  <a:schemeClr val="dk1"/>
                </a:solidFill>
              </a:rPr>
              <a:t> the summer, I was able to come up with my own research project. Beginning with </a:t>
            </a:r>
            <a:r>
              <a:rPr lang="en">
                <a:solidFill>
                  <a:schemeClr val="dk1"/>
                </a:solidFill>
              </a:rPr>
              <a:t>preliminary research on Parkinson’s disease and gait, I realized I could combine my interest in music with the research project by studying a form of gait therapy that uses music. I went through the process of coming up with a research question and hypothesis, developing a method for testing my hypotheses, and finally running a study and analyzing the results.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3fcaaab516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3fcaaab516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little bit of background on Parkinson’s Disease. People with Parkinson’s tend to have increased</a:t>
            </a:r>
            <a:r>
              <a:rPr lang="en"/>
              <a:t> gait variability, reduced gait velocity and stride length, and they tend to shuffle and walk more rigidly. All of this increases the risk of falls and fall-related injuries, which can be fatal.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counteract these negative gait-related effects of Parkinson’s, people can engage in gait therapy. The two types that I studied are auditory and visual cueing. In both of these, some sort of cue is provided to the person to indicate how or when to step. In rhythmic auditory stimulation, a form of auditory cueing, a patient is provided with a rhythmic or musical cue, with the intention of them synchronizing their gait with the rhythm. Visual cueing, on the other hand, is when there’s some sort of projection that indicates where to step.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these types of gait therapy have been found to </a:t>
            </a:r>
            <a:r>
              <a:rPr lang="en">
                <a:solidFill>
                  <a:schemeClr val="dk1"/>
                </a:solidFill>
              </a:rPr>
              <a:t>effectively stabilize gait. But in </a:t>
            </a:r>
            <a:r>
              <a:rPr lang="en"/>
              <a:t>reading papers on the topic I noticed that few studies have tested exactly which gait parameters are impacted by each type of cueing, as well as the impact of using multiple types of cues simultaneously. In addition to this, there is preliminary evidence that rhythmic auditory stimulation may actually be detrimental to certain people, like those with low beat perception ability. So I was also curious to see if people’s prior musical experience or beat perception impacted their response to auditory cueing.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in the end, the project became threefold, with the overall goal of beginning research on creating a system to determine which gait rehabilitation method will be most effective for individuals. The first part was determining which gait characteristics are most affected by each of auditory and visual cueing. I then would look at the effect of providing both auditory and visual cueing at the same time. And then finally, I hoped to perform some preliminary analysis on if there’s a correlation between beat perception or musical experience and a person’s response to auditory stimulation.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Understanding these effects is important because it could help identify the most effective rehabilitation approach tailored for individual patients.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Understanding these effects is important because it could help identify the most effective rehabilitation approach for individual patients, enabling physical therapists to tailor gait therapy specifically to patient’s needs and what would result in the best outcomes for them.</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440cbc47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440cbc47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part was developing a virtual reality environment that could provide auditory and/or visual cues, which I did in Unity. </a:t>
            </a:r>
            <a:r>
              <a:rPr lang="en">
                <a:solidFill>
                  <a:schemeClr val="dk1"/>
                </a:solidFill>
              </a:rPr>
              <a:t>The program that I built enables you to input participant’s baseline gait parameters, meaning how they normally, comfortably walk, and it adjusts the cues accordingly. So it changes how far apart the footsteps are for visual cueing and the tempo of the music for the auditory cue.</a:t>
            </a:r>
            <a:r>
              <a:rPr lang="en"/>
              <a:t> The mat you can see in the image of the actual room on the right is an instrumented mat that measures different gait parameters as someone walks across it, and it’s mapped one-to-one in the virtual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I’ll now show a side-by-side video of the view from the perspective of the person walking in VR, on the left, and of them walking in real life across the mat, on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next part of the project was to come up with and perform a pilot study using this virtual environment on healthy individuals. The study entailed having participants take a pre-survey, which assesses their musical background and beat perception. Then, I measured their gait parameters under seven different conditions, which were variations and combinations of visual and auditory cueing. As you can see in the flowchart, they first did a baseline walk, without any cueing. Then, they went through six cued conditions. For each condition, they walked 10 laps back and forth across the mat. Offset cueing means that the cue for one foot is longer than for the other, inducing asymmetric walking. After walking with each type of cueing individually, they went through two conditions of having both kinds of cueing simultaneously.</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3fcaaab516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3fcaaab516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images on the left are a visual example of how one of the participants’ gait changed during the different cueing conditions. These images are taken from the PKMAS (ProtoKinetics Movement Analysis Software) software, which is used to process and analyze participants’ gait parameters. You can see how in the auditory offset, steps are slightly paired together in groups of two, and then with both auditory and visual cueing, the stride length is greatly reduced.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analyze the data, I looked at the change index of each gait parameter for each person. The change index is the cued parameter value minus their baseline value for that parameter, all over their baseline value. I used changed indices because they’re an independent variable that enabled me to look at an </a:t>
            </a:r>
            <a:r>
              <a:rPr lang="en"/>
              <a:t>absolute measure</a:t>
            </a:r>
            <a:r>
              <a:rPr lang="en"/>
              <a:t> of how much each type of cue impacts a certain gait parameter.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chart on the right shows the average change indices and standard deviation of each gait parameter by cueing condition. It shows how significantly a gait parameter was impacted by one type of cueing relative to another. For example, if you look at mean stride length, you can see that the visual normal condition (in yellow) caused a significant impact on stride length relative to auditory cueing (blue).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3fcaaab516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3fcaaab516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From running the study on the six healthy individuals, I found that temporal gait parameters (stride time and cadence) were most changed by auditory cueing, while </a:t>
            </a:r>
            <a:r>
              <a:rPr lang="en">
                <a:solidFill>
                  <a:schemeClr val="dk1"/>
                </a:solidFill>
              </a:rPr>
              <a:t>spatial</a:t>
            </a:r>
            <a:r>
              <a:rPr lang="en">
                <a:solidFill>
                  <a:schemeClr val="dk1"/>
                </a:solidFill>
              </a:rPr>
              <a:t> parameters, like stride and step length), were most impacted by visual cues. This confirms that the </a:t>
            </a:r>
            <a:r>
              <a:rPr lang="en">
                <a:solidFill>
                  <a:schemeClr val="dk1"/>
                </a:solidFill>
              </a:rPr>
              <a:t>cueing</a:t>
            </a:r>
            <a:r>
              <a:rPr lang="en">
                <a:solidFill>
                  <a:schemeClr val="dk1"/>
                </a:solidFill>
              </a:rPr>
              <a:t> methods I developed were effective.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results also suggest that auditory and visual cueing cannot be used interchangeably, and as some of the gait parameters were most changed under the condition of having both types of cues, using both auditory and visual cueing simultaneously in gait therapy may have even greater benefits than just using one.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terms of determining if there’s a correlation between musical experience or beat perception ability and response to auditory cues,</a:t>
            </a:r>
            <a:r>
              <a:rPr lang="en">
                <a:solidFill>
                  <a:schemeClr val="dk1"/>
                </a:solidFill>
              </a:rPr>
              <a:t> I found the Pearson’s correlation coefficient for cadence and stride time versus musical experience and beat perception. The r value that I found was statistically significant for the sample size of the study, which indicates that there is likely some sort of relationship between having higher musical experience and ability and responding better to auditory cueing, but b</a:t>
            </a:r>
            <a:r>
              <a:rPr lang="en">
                <a:solidFill>
                  <a:schemeClr val="dk1"/>
                </a:solidFill>
              </a:rPr>
              <a:t>ecause of the small sample size for the study, it’s not possible to make a complete conclusion about the connection.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pilot study enabled me to test the VR cueing environment that I created and find preliminary results on a comparison between the effects of visual and auditory cueing. Further studies should investigate how people with Parkinson’s disease respond to a combination of both types of cueing so that these forms of gait therapy can be used in the most effective and efficient way possible.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Thank you for listening to my presentation, and I wanted to thank again Dr. Agrawal, Fitsum Petros, and the Columbia-Amazon SURE program for providing me with this opportunity to get a first-hand experience of going through the steps of a research project, from preliminary research, to developing a study, to running the study on people and interpreting the results.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10" Type="http://schemas.openxmlformats.org/officeDocument/2006/relationships/image" Target="../media/image9.jpg"/><Relationship Id="rId9" Type="http://schemas.openxmlformats.org/officeDocument/2006/relationships/hyperlink" Target="http://drive.google.com/file/d/13dLpas7VlDm2NG_SJltrZsgYJ6PsJkWa/view" TargetMode="External"/><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hyperlink" Target="http://drive.google.com/file/d/1Qh428v0zdfU8K28nJYRqoFt2n6qJc2YW/view" TargetMode="External"/><Relationship Id="rId8"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3FC"/>
        </a:solidFill>
      </p:bgPr>
    </p:bg>
    <p:spTree>
      <p:nvGrpSpPr>
        <p:cNvPr id="276" name="Shape 276"/>
        <p:cNvGrpSpPr/>
        <p:nvPr/>
      </p:nvGrpSpPr>
      <p:grpSpPr>
        <a:xfrm>
          <a:off x="0" y="0"/>
          <a:ext cx="0" cy="0"/>
          <a:chOff x="0" y="0"/>
          <a:chExt cx="0" cy="0"/>
        </a:xfrm>
      </p:grpSpPr>
      <p:sp>
        <p:nvSpPr>
          <p:cNvPr id="277" name="Google Shape;277;p13"/>
          <p:cNvSpPr txBox="1"/>
          <p:nvPr>
            <p:ph type="title"/>
          </p:nvPr>
        </p:nvSpPr>
        <p:spPr>
          <a:xfrm>
            <a:off x="399225" y="1066100"/>
            <a:ext cx="8550600" cy="1718700"/>
          </a:xfrm>
          <a:prstGeom prst="rect">
            <a:avLst/>
          </a:prstGeom>
          <a:ln>
            <a:noFill/>
          </a:ln>
        </p:spPr>
        <p:txBody>
          <a:bodyPr anchorCtr="0" anchor="ctr" bIns="91425" lIns="91425" spcFirstLastPara="1" rIns="91425" wrap="square" tIns="91425">
            <a:normAutofit/>
          </a:bodyPr>
          <a:lstStyle/>
          <a:p>
            <a:pPr indent="0" lvl="0" marL="0" rtl="0" algn="ctr">
              <a:spcBef>
                <a:spcPts val="0"/>
              </a:spcBef>
              <a:spcAft>
                <a:spcPts val="0"/>
              </a:spcAft>
              <a:buNone/>
            </a:pPr>
            <a:r>
              <a:rPr lang="en" sz="2888">
                <a:solidFill>
                  <a:schemeClr val="dk2"/>
                </a:solidFill>
                <a:latin typeface="Helvetica Neue"/>
                <a:ea typeface="Helvetica Neue"/>
                <a:cs typeface="Helvetica Neue"/>
                <a:sym typeface="Helvetica Neue"/>
              </a:rPr>
              <a:t>Effects of Auditory and Visual Cueing in Virtual Reality Environment for Parkinson’s Disease Gait Training </a:t>
            </a:r>
            <a:endParaRPr sz="2200">
              <a:solidFill>
                <a:schemeClr val="dk2"/>
              </a:solidFill>
              <a:latin typeface="Helvetica Neue"/>
              <a:ea typeface="Helvetica Neue"/>
              <a:cs typeface="Helvetica Neue"/>
              <a:sym typeface="Helvetica Neue"/>
            </a:endParaRPr>
          </a:p>
        </p:txBody>
      </p:sp>
      <p:sp>
        <p:nvSpPr>
          <p:cNvPr id="278" name="Google Shape;278;p13"/>
          <p:cNvSpPr txBox="1"/>
          <p:nvPr/>
        </p:nvSpPr>
        <p:spPr>
          <a:xfrm>
            <a:off x="1082475" y="2953525"/>
            <a:ext cx="71841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2"/>
                </a:solidFill>
                <a:latin typeface="Helvetica Neue"/>
                <a:ea typeface="Helvetica Neue"/>
                <a:cs typeface="Helvetica Neue"/>
                <a:sym typeface="Helvetica Neue"/>
              </a:rPr>
              <a:t>Lydia Kresin</a:t>
            </a:r>
            <a:endParaRPr sz="17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lang="en" sz="1700">
                <a:solidFill>
                  <a:schemeClr val="dk2"/>
                </a:solidFill>
                <a:latin typeface="Helvetica Neue"/>
                <a:ea typeface="Helvetica Neue"/>
                <a:cs typeface="Helvetica Neue"/>
                <a:sym typeface="Helvetica Neue"/>
              </a:rPr>
              <a:t>Fitsum Petros, Dr. Sunil Agrawal</a:t>
            </a:r>
            <a:endParaRPr sz="17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lang="en" sz="1700">
                <a:solidFill>
                  <a:schemeClr val="dk2"/>
                </a:solidFill>
                <a:latin typeface="Helvetica Neue"/>
                <a:ea typeface="Helvetica Neue"/>
                <a:cs typeface="Helvetica Neue"/>
                <a:sym typeface="Helvetica Neue"/>
              </a:rPr>
              <a:t>Robotics and Rehabilitation (RoAR) Laboratory</a:t>
            </a:r>
            <a:endParaRPr sz="1700">
              <a:solidFill>
                <a:schemeClr val="dk2"/>
              </a:solidFill>
              <a:latin typeface="Helvetica Neue"/>
              <a:ea typeface="Helvetica Neue"/>
              <a:cs typeface="Helvetica Neue"/>
              <a:sym typeface="Helvetica Neue"/>
            </a:endParaRPr>
          </a:p>
        </p:txBody>
      </p:sp>
      <p:pic>
        <p:nvPicPr>
          <p:cNvPr id="279" name="Google Shape;279;p13"/>
          <p:cNvPicPr preferRelativeResize="0"/>
          <p:nvPr/>
        </p:nvPicPr>
        <p:blipFill>
          <a:blip r:embed="rId3">
            <a:alphaModFix/>
          </a:blip>
          <a:stretch>
            <a:fillRect/>
          </a:stretch>
        </p:blipFill>
        <p:spPr>
          <a:xfrm>
            <a:off x="0" y="4597425"/>
            <a:ext cx="1411225" cy="592500"/>
          </a:xfrm>
          <a:prstGeom prst="rect">
            <a:avLst/>
          </a:prstGeom>
          <a:noFill/>
          <a:ln>
            <a:noFill/>
          </a:ln>
        </p:spPr>
      </p:pic>
      <p:pic>
        <p:nvPicPr>
          <p:cNvPr id="280" name="Google Shape;280;p13"/>
          <p:cNvPicPr preferRelativeResize="0"/>
          <p:nvPr/>
        </p:nvPicPr>
        <p:blipFill>
          <a:blip r:embed="rId4">
            <a:alphaModFix/>
          </a:blip>
          <a:stretch>
            <a:fillRect/>
          </a:stretch>
        </p:blipFill>
        <p:spPr>
          <a:xfrm>
            <a:off x="5849100" y="4646800"/>
            <a:ext cx="3294900" cy="400875"/>
          </a:xfrm>
          <a:prstGeom prst="rect">
            <a:avLst/>
          </a:prstGeom>
          <a:noFill/>
          <a:ln>
            <a:noFill/>
          </a:ln>
        </p:spPr>
      </p:pic>
      <p:pic>
        <p:nvPicPr>
          <p:cNvPr id="281" name="Google Shape;281;p13"/>
          <p:cNvPicPr preferRelativeResize="0"/>
          <p:nvPr/>
        </p:nvPicPr>
        <p:blipFill>
          <a:blip r:embed="rId5">
            <a:alphaModFix/>
          </a:blip>
          <a:stretch>
            <a:fillRect/>
          </a:stretch>
        </p:blipFill>
        <p:spPr>
          <a:xfrm>
            <a:off x="50250" y="50625"/>
            <a:ext cx="1834450" cy="79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3FC"/>
        </a:solidFill>
      </p:bgPr>
    </p:bg>
    <p:spTree>
      <p:nvGrpSpPr>
        <p:cNvPr id="285" name="Shape 285"/>
        <p:cNvGrpSpPr/>
        <p:nvPr/>
      </p:nvGrpSpPr>
      <p:grpSpPr>
        <a:xfrm>
          <a:off x="0" y="0"/>
          <a:ext cx="0" cy="0"/>
          <a:chOff x="0" y="0"/>
          <a:chExt cx="0" cy="0"/>
        </a:xfrm>
      </p:grpSpPr>
      <p:sp>
        <p:nvSpPr>
          <p:cNvPr id="286" name="Google Shape;286;p14"/>
          <p:cNvSpPr txBox="1"/>
          <p:nvPr>
            <p:ph idx="4294967295" type="title"/>
          </p:nvPr>
        </p:nvSpPr>
        <p:spPr>
          <a:xfrm>
            <a:off x="273250" y="219875"/>
            <a:ext cx="7030500" cy="66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Helvetica Neue"/>
                <a:ea typeface="Helvetica Neue"/>
                <a:cs typeface="Helvetica Neue"/>
                <a:sym typeface="Helvetica Neue"/>
              </a:rPr>
              <a:t>Introduction + Goals of Project</a:t>
            </a:r>
            <a:endParaRPr>
              <a:latin typeface="Helvetica Neue"/>
              <a:ea typeface="Helvetica Neue"/>
              <a:cs typeface="Helvetica Neue"/>
              <a:sym typeface="Helvetica Neue"/>
            </a:endParaRPr>
          </a:p>
        </p:txBody>
      </p:sp>
      <p:sp>
        <p:nvSpPr>
          <p:cNvPr id="287" name="Google Shape;287;p14"/>
          <p:cNvSpPr txBox="1"/>
          <p:nvPr/>
        </p:nvSpPr>
        <p:spPr>
          <a:xfrm>
            <a:off x="243450" y="1020975"/>
            <a:ext cx="8701200" cy="869700"/>
          </a:xfrm>
          <a:prstGeom prst="rect">
            <a:avLst/>
          </a:prstGeom>
          <a:noFill/>
          <a:ln>
            <a:noFill/>
          </a:ln>
        </p:spPr>
        <p:txBody>
          <a:bodyPr anchorCtr="0" anchor="t" bIns="91425" lIns="91425" spcFirstLastPara="1" rIns="91425" wrap="square" tIns="91425">
            <a:spAutoFit/>
          </a:bodyPr>
          <a:lstStyle/>
          <a:p>
            <a:pPr indent="-317500" lvl="0" marL="457200" rtl="0" algn="l">
              <a:spcBef>
                <a:spcPts val="300"/>
              </a:spcBef>
              <a:spcAft>
                <a:spcPts val="0"/>
              </a:spcAft>
              <a:buSzPts val="1400"/>
              <a:buFont typeface="Nunito"/>
              <a:buChar char="●"/>
            </a:pPr>
            <a:r>
              <a:rPr lang="en">
                <a:latin typeface="Helvetica Neue"/>
                <a:ea typeface="Helvetica Neue"/>
                <a:cs typeface="Helvetica Neue"/>
                <a:sym typeface="Helvetica Neue"/>
              </a:rPr>
              <a:t>A common symptom of </a:t>
            </a:r>
            <a:r>
              <a:rPr b="1" lang="en">
                <a:latin typeface="Helvetica Neue"/>
                <a:ea typeface="Helvetica Neue"/>
                <a:cs typeface="Helvetica Neue"/>
                <a:sym typeface="Helvetica Neue"/>
              </a:rPr>
              <a:t>Parkinson’s Disease</a:t>
            </a:r>
            <a:r>
              <a:rPr lang="en">
                <a:latin typeface="Helvetica Neue"/>
                <a:ea typeface="Helvetica Neue"/>
                <a:cs typeface="Helvetica Neue"/>
                <a:sym typeface="Helvetica Neue"/>
              </a:rPr>
              <a:t> is </a:t>
            </a:r>
            <a:r>
              <a:rPr b="1" lang="en">
                <a:latin typeface="Helvetica Neue"/>
                <a:ea typeface="Helvetica Neue"/>
                <a:cs typeface="Helvetica Neue"/>
                <a:sym typeface="Helvetica Neue"/>
              </a:rPr>
              <a:t>impaired gait</a:t>
            </a:r>
            <a:r>
              <a:rPr lang="en">
                <a:latin typeface="Helvetica Neue"/>
                <a:ea typeface="Helvetica Neue"/>
                <a:cs typeface="Helvetica Neue"/>
                <a:sym typeface="Helvetica Neue"/>
              </a:rPr>
              <a:t> - </a:t>
            </a:r>
            <a:r>
              <a:rPr lang="en">
                <a:latin typeface="Helvetica Neue"/>
                <a:ea typeface="Helvetica Neue"/>
                <a:cs typeface="Helvetica Neue"/>
                <a:sym typeface="Helvetica Neue"/>
              </a:rPr>
              <a:t>increases the risk of falls.</a:t>
            </a:r>
            <a:endParaRPr>
              <a:latin typeface="Helvetica Neue"/>
              <a:ea typeface="Helvetica Neue"/>
              <a:cs typeface="Helvetica Neue"/>
              <a:sym typeface="Helvetica Neue"/>
            </a:endParaRPr>
          </a:p>
          <a:p>
            <a:pPr indent="-317500" lvl="0" marL="457200" rtl="0" algn="l">
              <a:spcBef>
                <a:spcPts val="300"/>
              </a:spcBef>
              <a:spcAft>
                <a:spcPts val="0"/>
              </a:spcAft>
              <a:buSzPts val="1400"/>
              <a:buFont typeface="Nunito"/>
              <a:buChar char="●"/>
            </a:pPr>
            <a:r>
              <a:rPr b="1" lang="en">
                <a:latin typeface="Helvetica Neue"/>
                <a:ea typeface="Helvetica Neue"/>
                <a:cs typeface="Helvetica Neue"/>
                <a:sym typeface="Helvetica Neue"/>
              </a:rPr>
              <a:t>Gait therapy</a:t>
            </a:r>
            <a:r>
              <a:rPr lang="en">
                <a:latin typeface="Helvetica Neue"/>
                <a:ea typeface="Helvetica Neue"/>
                <a:cs typeface="Helvetica Neue"/>
                <a:sym typeface="Helvetica Neue"/>
              </a:rPr>
              <a:t>, such as </a:t>
            </a:r>
            <a:r>
              <a:rPr b="1" lang="en">
                <a:latin typeface="Helvetica Neue"/>
                <a:ea typeface="Helvetica Neue"/>
                <a:cs typeface="Helvetica Neue"/>
                <a:sym typeface="Helvetica Neue"/>
              </a:rPr>
              <a:t>auditory (rhythmic auditory stimulation) </a:t>
            </a:r>
            <a:r>
              <a:rPr lang="en">
                <a:latin typeface="Helvetica Neue"/>
                <a:ea typeface="Helvetica Neue"/>
                <a:cs typeface="Helvetica Neue"/>
                <a:sym typeface="Helvetica Neue"/>
              </a:rPr>
              <a:t>and</a:t>
            </a:r>
            <a:r>
              <a:rPr b="1" lang="en">
                <a:latin typeface="Helvetica Neue"/>
                <a:ea typeface="Helvetica Neue"/>
                <a:cs typeface="Helvetica Neue"/>
                <a:sym typeface="Helvetica Neue"/>
              </a:rPr>
              <a:t> visual cueing</a:t>
            </a:r>
            <a:r>
              <a:rPr lang="en">
                <a:latin typeface="Helvetica Neue"/>
                <a:ea typeface="Helvetica Neue"/>
                <a:cs typeface="Helvetica Neue"/>
                <a:sym typeface="Helvetica Neue"/>
              </a:rPr>
              <a:t>, has been demonstrated to be effective at stabilizing gait</a:t>
            </a:r>
            <a:endParaRPr>
              <a:latin typeface="Helvetica Neue"/>
              <a:ea typeface="Helvetica Neue"/>
              <a:cs typeface="Helvetica Neue"/>
              <a:sym typeface="Helvetica Neue"/>
            </a:endParaRPr>
          </a:p>
        </p:txBody>
      </p:sp>
      <p:sp>
        <p:nvSpPr>
          <p:cNvPr id="288" name="Google Shape;288;p14"/>
          <p:cNvSpPr txBox="1"/>
          <p:nvPr/>
        </p:nvSpPr>
        <p:spPr>
          <a:xfrm>
            <a:off x="9406150" y="3238100"/>
            <a:ext cx="6187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a:ea typeface="Nunito"/>
                <a:cs typeface="Nunito"/>
                <a:sym typeface="Nunito"/>
              </a:rPr>
              <a:t>Research Question:</a:t>
            </a:r>
            <a:endParaRPr sz="1600">
              <a:latin typeface="Nunito"/>
              <a:ea typeface="Nunito"/>
              <a:cs typeface="Nunito"/>
              <a:sym typeface="Nunito"/>
            </a:endParaRPr>
          </a:p>
        </p:txBody>
      </p:sp>
      <p:sp>
        <p:nvSpPr>
          <p:cNvPr id="289" name="Google Shape;289;p14"/>
          <p:cNvSpPr/>
          <p:nvPr/>
        </p:nvSpPr>
        <p:spPr>
          <a:xfrm>
            <a:off x="0" y="2049200"/>
            <a:ext cx="9144000" cy="848700"/>
          </a:xfrm>
          <a:prstGeom prst="rect">
            <a:avLst/>
          </a:prstGeom>
          <a:solidFill>
            <a:srgbClr val="6A94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txBox="1"/>
          <p:nvPr/>
        </p:nvSpPr>
        <p:spPr>
          <a:xfrm>
            <a:off x="627550" y="2150300"/>
            <a:ext cx="8285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Helvetica Neue"/>
                <a:ea typeface="Helvetica Neue"/>
                <a:cs typeface="Helvetica Neue"/>
                <a:sym typeface="Helvetica Neue"/>
              </a:rPr>
              <a:t>Few studies have tested the effects of </a:t>
            </a:r>
            <a:r>
              <a:rPr b="1" lang="en" sz="1600">
                <a:solidFill>
                  <a:schemeClr val="lt1"/>
                </a:solidFill>
                <a:latin typeface="Helvetica Neue"/>
                <a:ea typeface="Helvetica Neue"/>
                <a:cs typeface="Helvetica Neue"/>
                <a:sym typeface="Helvetica Neue"/>
              </a:rPr>
              <a:t>combinations of cue types</a:t>
            </a:r>
            <a:r>
              <a:rPr lang="en" sz="1600">
                <a:solidFill>
                  <a:schemeClr val="lt1"/>
                </a:solidFill>
                <a:latin typeface="Helvetica Neue"/>
                <a:ea typeface="Helvetica Neue"/>
                <a:cs typeface="Helvetica Neue"/>
                <a:sym typeface="Helvetica Neue"/>
              </a:rPr>
              <a:t> on gait stabilization or of </a:t>
            </a:r>
            <a:r>
              <a:rPr b="1" lang="en" sz="1600">
                <a:solidFill>
                  <a:schemeClr val="lt1"/>
                </a:solidFill>
                <a:latin typeface="Helvetica Neue"/>
                <a:ea typeface="Helvetica Neue"/>
                <a:cs typeface="Helvetica Neue"/>
                <a:sym typeface="Helvetica Neue"/>
              </a:rPr>
              <a:t>prior musical experience and beat perception</a:t>
            </a:r>
            <a:r>
              <a:rPr lang="en" sz="1600">
                <a:solidFill>
                  <a:schemeClr val="lt1"/>
                </a:solidFill>
                <a:latin typeface="Helvetica Neue"/>
                <a:ea typeface="Helvetica Neue"/>
                <a:cs typeface="Helvetica Neue"/>
                <a:sym typeface="Helvetica Neue"/>
              </a:rPr>
              <a:t> on the efficacy of auditory cueing.</a:t>
            </a:r>
            <a:endParaRPr sz="1600">
              <a:solidFill>
                <a:schemeClr val="lt1"/>
              </a:solidFill>
              <a:latin typeface="Helvetica Neue"/>
              <a:ea typeface="Helvetica Neue"/>
              <a:cs typeface="Helvetica Neue"/>
              <a:sym typeface="Helvetica Neue"/>
            </a:endParaRPr>
          </a:p>
        </p:txBody>
      </p:sp>
      <p:sp>
        <p:nvSpPr>
          <p:cNvPr id="291" name="Google Shape;291;p14"/>
          <p:cNvSpPr txBox="1"/>
          <p:nvPr/>
        </p:nvSpPr>
        <p:spPr>
          <a:xfrm>
            <a:off x="331050" y="3085700"/>
            <a:ext cx="8481900" cy="162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Helvetica Neue"/>
                <a:ea typeface="Helvetica Neue"/>
                <a:cs typeface="Helvetica Neue"/>
                <a:sym typeface="Helvetica Neue"/>
              </a:rPr>
              <a:t>GOAL: </a:t>
            </a:r>
            <a:r>
              <a:rPr b="1" lang="en">
                <a:latin typeface="Helvetica Neue"/>
                <a:ea typeface="Helvetica Neue"/>
                <a:cs typeface="Helvetica Neue"/>
                <a:sym typeface="Helvetica Neue"/>
              </a:rPr>
              <a:t>Create a system</a:t>
            </a:r>
            <a:r>
              <a:rPr lang="en">
                <a:latin typeface="Helvetica Neue"/>
                <a:ea typeface="Helvetica Neue"/>
                <a:cs typeface="Helvetica Neue"/>
                <a:sym typeface="Helvetica Neue"/>
              </a:rPr>
              <a:t> to determine which </a:t>
            </a:r>
            <a:r>
              <a:rPr b="1" lang="en">
                <a:latin typeface="Helvetica Neue"/>
                <a:ea typeface="Helvetica Neue"/>
                <a:cs typeface="Helvetica Neue"/>
                <a:sym typeface="Helvetica Neue"/>
              </a:rPr>
              <a:t>gait rehabilitation method</a:t>
            </a:r>
            <a:r>
              <a:rPr lang="en">
                <a:latin typeface="Helvetica Neue"/>
                <a:ea typeface="Helvetica Neue"/>
                <a:cs typeface="Helvetica Neue"/>
                <a:sym typeface="Helvetica Neue"/>
              </a:rPr>
              <a:t> will be </a:t>
            </a:r>
            <a:r>
              <a:rPr b="1" lang="en">
                <a:latin typeface="Helvetica Neue"/>
                <a:ea typeface="Helvetica Neue"/>
                <a:cs typeface="Helvetica Neue"/>
                <a:sym typeface="Helvetica Neue"/>
              </a:rPr>
              <a:t>most effective</a:t>
            </a:r>
            <a:r>
              <a:rPr lang="en">
                <a:latin typeface="Helvetica Neue"/>
                <a:ea typeface="Helvetica Neue"/>
                <a:cs typeface="Helvetica Neue"/>
                <a:sym typeface="Helvetica Neue"/>
              </a:rPr>
              <a:t> for individuals by</a:t>
            </a:r>
            <a:r>
              <a:rPr lang="en">
                <a:latin typeface="Helvetica Neue"/>
                <a:ea typeface="Helvetica Neue"/>
                <a:cs typeface="Helvetica Neue"/>
                <a:sym typeface="Helvetica Neue"/>
              </a:rPr>
              <a:t>:</a:t>
            </a:r>
            <a:endParaRPr>
              <a:latin typeface="Helvetica Neue"/>
              <a:ea typeface="Helvetica Neue"/>
              <a:cs typeface="Helvetica Neue"/>
              <a:sym typeface="Helvetica Neue"/>
            </a:endParaRPr>
          </a:p>
          <a:p>
            <a:pPr indent="-317500" lvl="0" marL="457200" rtl="0" algn="l">
              <a:spcBef>
                <a:spcPts val="300"/>
              </a:spcBef>
              <a:spcAft>
                <a:spcPts val="0"/>
              </a:spcAft>
              <a:buSzPts val="1400"/>
              <a:buFont typeface="Helvetica Neue"/>
              <a:buAutoNum type="arabicParenR"/>
            </a:pPr>
            <a:r>
              <a:rPr lang="en">
                <a:latin typeface="Helvetica Neue"/>
                <a:ea typeface="Helvetica Neue"/>
                <a:cs typeface="Helvetica Neue"/>
                <a:sym typeface="Helvetica Neue"/>
              </a:rPr>
              <a:t>Determining gait characteristics most affected by auditory and visual cueing</a:t>
            </a:r>
            <a:endParaRPr>
              <a:latin typeface="Helvetica Neue"/>
              <a:ea typeface="Helvetica Neue"/>
              <a:cs typeface="Helvetica Neue"/>
              <a:sym typeface="Helvetica Neue"/>
            </a:endParaRPr>
          </a:p>
          <a:p>
            <a:pPr indent="-317500" lvl="0" marL="457200" rtl="0" algn="l">
              <a:spcBef>
                <a:spcPts val="300"/>
              </a:spcBef>
              <a:spcAft>
                <a:spcPts val="0"/>
              </a:spcAft>
              <a:buSzPts val="1400"/>
              <a:buFont typeface="Helvetica Neue"/>
              <a:buAutoNum type="arabicParenR"/>
            </a:pPr>
            <a:r>
              <a:rPr lang="en">
                <a:latin typeface="Helvetica Neue"/>
                <a:ea typeface="Helvetica Neue"/>
                <a:cs typeface="Helvetica Neue"/>
                <a:sym typeface="Helvetica Neue"/>
              </a:rPr>
              <a:t>Evaluating effect of providing both auditory and visual cueing</a:t>
            </a:r>
            <a:endParaRPr>
              <a:latin typeface="Helvetica Neue"/>
              <a:ea typeface="Helvetica Neue"/>
              <a:cs typeface="Helvetica Neue"/>
              <a:sym typeface="Helvetica Neue"/>
            </a:endParaRPr>
          </a:p>
          <a:p>
            <a:pPr indent="-317500" lvl="0" marL="457200" rtl="0" algn="l">
              <a:spcBef>
                <a:spcPts val="300"/>
              </a:spcBef>
              <a:spcAft>
                <a:spcPts val="300"/>
              </a:spcAft>
              <a:buSzPts val="1400"/>
              <a:buFont typeface="Helvetica Neue"/>
              <a:buAutoNum type="arabicParenR"/>
            </a:pPr>
            <a:r>
              <a:rPr lang="en">
                <a:latin typeface="Helvetica Neue"/>
                <a:ea typeface="Helvetica Neue"/>
                <a:cs typeface="Helvetica Neue"/>
                <a:sym typeface="Helvetica Neue"/>
              </a:rPr>
              <a:t>Preliminary analysis of correlations between beat perception/musical experience and response to auditory cueing</a:t>
            </a:r>
            <a:endParaRPr>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7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7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7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3FC"/>
        </a:solidFill>
      </p:bgPr>
    </p:bg>
    <p:spTree>
      <p:nvGrpSpPr>
        <p:cNvPr id="295" name="Shape 295"/>
        <p:cNvGrpSpPr/>
        <p:nvPr/>
      </p:nvGrpSpPr>
      <p:grpSpPr>
        <a:xfrm>
          <a:off x="0" y="0"/>
          <a:ext cx="0" cy="0"/>
          <a:chOff x="0" y="0"/>
          <a:chExt cx="0" cy="0"/>
        </a:xfrm>
      </p:grpSpPr>
      <p:sp>
        <p:nvSpPr>
          <p:cNvPr id="296" name="Google Shape;296;p15"/>
          <p:cNvSpPr txBox="1"/>
          <p:nvPr>
            <p:ph idx="4294967295" type="title"/>
          </p:nvPr>
        </p:nvSpPr>
        <p:spPr>
          <a:xfrm>
            <a:off x="273250" y="219875"/>
            <a:ext cx="7030500" cy="66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Methods</a:t>
            </a:r>
            <a:endParaRPr/>
          </a:p>
        </p:txBody>
      </p:sp>
      <p:sp>
        <p:nvSpPr>
          <p:cNvPr id="297" name="Google Shape;297;p15"/>
          <p:cNvSpPr txBox="1"/>
          <p:nvPr/>
        </p:nvSpPr>
        <p:spPr>
          <a:xfrm>
            <a:off x="227750" y="783125"/>
            <a:ext cx="85689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Nunito"/>
              <a:buAutoNum type="arabicParenR"/>
            </a:pPr>
            <a:r>
              <a:rPr lang="en">
                <a:latin typeface="Helvetica Neue"/>
                <a:ea typeface="Helvetica Neue"/>
                <a:cs typeface="Helvetica Neue"/>
                <a:sym typeface="Helvetica Neue"/>
              </a:rPr>
              <a:t>Developed </a:t>
            </a:r>
            <a:r>
              <a:rPr b="1" lang="en">
                <a:latin typeface="Helvetica Neue"/>
                <a:ea typeface="Helvetica Neue"/>
                <a:cs typeface="Helvetica Neue"/>
                <a:sym typeface="Helvetica Neue"/>
              </a:rPr>
              <a:t>virtual reality environment</a:t>
            </a:r>
            <a:r>
              <a:rPr lang="en">
                <a:latin typeface="Helvetica Neue"/>
                <a:ea typeface="Helvetica Neue"/>
                <a:cs typeface="Helvetica Neue"/>
                <a:sym typeface="Helvetica Neue"/>
              </a:rPr>
              <a:t> capable of providing auditory and/or visual cues for gait</a:t>
            </a:r>
            <a:endParaRPr>
              <a:latin typeface="Helvetica Neue"/>
              <a:ea typeface="Helvetica Neue"/>
              <a:cs typeface="Helvetica Neue"/>
              <a:sym typeface="Helvetica Neue"/>
            </a:endParaRPr>
          </a:p>
        </p:txBody>
      </p:sp>
      <p:sp>
        <p:nvSpPr>
          <p:cNvPr id="298" name="Google Shape;298;p15"/>
          <p:cNvSpPr txBox="1"/>
          <p:nvPr/>
        </p:nvSpPr>
        <p:spPr>
          <a:xfrm>
            <a:off x="285375" y="2944775"/>
            <a:ext cx="8655300" cy="769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Nunito"/>
              <a:buAutoNum type="arabicParenR" startAt="2"/>
            </a:pPr>
            <a:r>
              <a:rPr lang="en">
                <a:latin typeface="Helvetica Neue"/>
                <a:ea typeface="Helvetica Neue"/>
                <a:cs typeface="Helvetica Neue"/>
                <a:sym typeface="Helvetica Neue"/>
              </a:rPr>
              <a:t>Performed </a:t>
            </a:r>
            <a:r>
              <a:rPr b="1" lang="en">
                <a:latin typeface="Helvetica Neue"/>
                <a:ea typeface="Helvetica Neue"/>
                <a:cs typeface="Helvetica Neue"/>
                <a:sym typeface="Helvetica Neue"/>
              </a:rPr>
              <a:t>pilot study</a:t>
            </a:r>
            <a:r>
              <a:rPr lang="en">
                <a:latin typeface="Helvetica Neue"/>
                <a:ea typeface="Helvetica Neue"/>
                <a:cs typeface="Helvetica Neue"/>
                <a:sym typeface="Helvetica Neue"/>
              </a:rPr>
              <a:t> on six healthy individuals</a:t>
            </a:r>
            <a:endParaRPr>
              <a:latin typeface="Helvetica Neue"/>
              <a:ea typeface="Helvetica Neue"/>
              <a:cs typeface="Helvetica Neue"/>
              <a:sym typeface="Helvetica Neue"/>
            </a:endParaRPr>
          </a:p>
          <a:p>
            <a:pPr indent="-304800" lvl="1" marL="914400" rtl="0" algn="l">
              <a:spcBef>
                <a:spcPts val="0"/>
              </a:spcBef>
              <a:spcAft>
                <a:spcPts val="0"/>
              </a:spcAft>
              <a:buSzPts val="1200"/>
              <a:buFont typeface="Helvetica Neue"/>
              <a:buAutoNum type="alphaLcParenR"/>
            </a:pPr>
            <a:r>
              <a:rPr lang="en" sz="1200">
                <a:latin typeface="Helvetica Neue"/>
                <a:ea typeface="Helvetica Neue"/>
                <a:cs typeface="Helvetica Neue"/>
                <a:sym typeface="Helvetica Neue"/>
              </a:rPr>
              <a:t>Assessed musical background and beat perception</a:t>
            </a:r>
            <a:endParaRPr sz="1200">
              <a:latin typeface="Helvetica Neue"/>
              <a:ea typeface="Helvetica Neue"/>
              <a:cs typeface="Helvetica Neue"/>
              <a:sym typeface="Helvetica Neue"/>
            </a:endParaRPr>
          </a:p>
          <a:p>
            <a:pPr indent="-304800" lvl="1" marL="914400" rtl="0" algn="l">
              <a:spcBef>
                <a:spcPts val="0"/>
              </a:spcBef>
              <a:spcAft>
                <a:spcPts val="0"/>
              </a:spcAft>
              <a:buSzPts val="1200"/>
              <a:buFont typeface="Helvetica Neue"/>
              <a:buAutoNum type="alphaLcParenR"/>
            </a:pPr>
            <a:r>
              <a:rPr lang="en" sz="1200">
                <a:latin typeface="Helvetica Neue"/>
                <a:ea typeface="Helvetica Neue"/>
                <a:cs typeface="Helvetica Neue"/>
                <a:sym typeface="Helvetica Neue"/>
              </a:rPr>
              <a:t>Measured gait parameters under seven conditions</a:t>
            </a:r>
            <a:endParaRPr sz="1200">
              <a:latin typeface="Helvetica Neue"/>
              <a:ea typeface="Helvetica Neue"/>
              <a:cs typeface="Helvetica Neue"/>
              <a:sym typeface="Helvetica Neue"/>
            </a:endParaRPr>
          </a:p>
        </p:txBody>
      </p:sp>
      <p:pic>
        <p:nvPicPr>
          <p:cNvPr id="299" name="Google Shape;299;p15"/>
          <p:cNvPicPr preferRelativeResize="0"/>
          <p:nvPr/>
        </p:nvPicPr>
        <p:blipFill rotWithShape="1">
          <a:blip r:embed="rId3">
            <a:alphaModFix/>
          </a:blip>
          <a:srcRect b="11805" l="0" r="0" t="3684"/>
          <a:stretch/>
        </p:blipFill>
        <p:spPr>
          <a:xfrm>
            <a:off x="1325915" y="3613326"/>
            <a:ext cx="7016386" cy="1519975"/>
          </a:xfrm>
          <a:prstGeom prst="rect">
            <a:avLst/>
          </a:prstGeom>
          <a:noFill/>
          <a:ln>
            <a:noFill/>
          </a:ln>
        </p:spPr>
      </p:pic>
      <p:pic>
        <p:nvPicPr>
          <p:cNvPr id="300" name="Google Shape;300;p15"/>
          <p:cNvPicPr preferRelativeResize="0"/>
          <p:nvPr/>
        </p:nvPicPr>
        <p:blipFill>
          <a:blip r:embed="rId4">
            <a:alphaModFix/>
          </a:blip>
          <a:stretch>
            <a:fillRect/>
          </a:stretch>
        </p:blipFill>
        <p:spPr>
          <a:xfrm>
            <a:off x="2508200" y="4148400"/>
            <a:ext cx="190500" cy="1051125"/>
          </a:xfrm>
          <a:prstGeom prst="rect">
            <a:avLst/>
          </a:prstGeom>
          <a:noFill/>
          <a:ln>
            <a:noFill/>
          </a:ln>
        </p:spPr>
      </p:pic>
      <p:pic>
        <p:nvPicPr>
          <p:cNvPr id="301" name="Google Shape;301;p15"/>
          <p:cNvPicPr preferRelativeResize="0"/>
          <p:nvPr/>
        </p:nvPicPr>
        <p:blipFill>
          <a:blip r:embed="rId5">
            <a:alphaModFix/>
          </a:blip>
          <a:stretch>
            <a:fillRect/>
          </a:stretch>
        </p:blipFill>
        <p:spPr>
          <a:xfrm>
            <a:off x="3605449" y="4578048"/>
            <a:ext cx="348275" cy="146400"/>
          </a:xfrm>
          <a:prstGeom prst="rect">
            <a:avLst/>
          </a:prstGeom>
          <a:noFill/>
          <a:ln>
            <a:noFill/>
          </a:ln>
        </p:spPr>
      </p:pic>
      <p:pic>
        <p:nvPicPr>
          <p:cNvPr id="302" name="Google Shape;302;p15"/>
          <p:cNvPicPr preferRelativeResize="0"/>
          <p:nvPr/>
        </p:nvPicPr>
        <p:blipFill>
          <a:blip r:embed="rId5">
            <a:alphaModFix/>
          </a:blip>
          <a:stretch>
            <a:fillRect/>
          </a:stretch>
        </p:blipFill>
        <p:spPr>
          <a:xfrm rot="-1901266">
            <a:off x="3617050" y="4519461"/>
            <a:ext cx="196374" cy="147483"/>
          </a:xfrm>
          <a:prstGeom prst="rect">
            <a:avLst/>
          </a:prstGeom>
          <a:noFill/>
          <a:ln>
            <a:noFill/>
          </a:ln>
        </p:spPr>
      </p:pic>
      <p:pic>
        <p:nvPicPr>
          <p:cNvPr id="303" name="Google Shape;303;p15"/>
          <p:cNvPicPr preferRelativeResize="0"/>
          <p:nvPr/>
        </p:nvPicPr>
        <p:blipFill>
          <a:blip r:embed="rId5">
            <a:alphaModFix/>
          </a:blip>
          <a:stretch>
            <a:fillRect/>
          </a:stretch>
        </p:blipFill>
        <p:spPr>
          <a:xfrm rot="2461359">
            <a:off x="3546480" y="4657491"/>
            <a:ext cx="255965" cy="77868"/>
          </a:xfrm>
          <a:prstGeom prst="rect">
            <a:avLst/>
          </a:prstGeom>
          <a:noFill/>
          <a:ln>
            <a:noFill/>
          </a:ln>
        </p:spPr>
      </p:pic>
      <p:pic>
        <p:nvPicPr>
          <p:cNvPr id="304" name="Google Shape;304;p15"/>
          <p:cNvPicPr preferRelativeResize="0"/>
          <p:nvPr/>
        </p:nvPicPr>
        <p:blipFill>
          <a:blip r:embed="rId5">
            <a:alphaModFix/>
          </a:blip>
          <a:stretch>
            <a:fillRect/>
          </a:stretch>
        </p:blipFill>
        <p:spPr>
          <a:xfrm rot="-1901451">
            <a:off x="3717997" y="4484194"/>
            <a:ext cx="69131" cy="46458"/>
          </a:xfrm>
          <a:prstGeom prst="rect">
            <a:avLst/>
          </a:prstGeom>
          <a:noFill/>
          <a:ln>
            <a:noFill/>
          </a:ln>
        </p:spPr>
      </p:pic>
      <p:pic>
        <p:nvPicPr>
          <p:cNvPr id="305" name="Google Shape;305;p15"/>
          <p:cNvPicPr preferRelativeResize="0"/>
          <p:nvPr/>
        </p:nvPicPr>
        <p:blipFill>
          <a:blip r:embed="rId5">
            <a:alphaModFix/>
          </a:blip>
          <a:stretch>
            <a:fillRect/>
          </a:stretch>
        </p:blipFill>
        <p:spPr>
          <a:xfrm rot="-1901268">
            <a:off x="3510168" y="4585316"/>
            <a:ext cx="196386" cy="42766"/>
          </a:xfrm>
          <a:prstGeom prst="rect">
            <a:avLst/>
          </a:prstGeom>
          <a:noFill/>
          <a:ln>
            <a:noFill/>
          </a:ln>
        </p:spPr>
      </p:pic>
      <p:pic>
        <p:nvPicPr>
          <p:cNvPr id="306" name="Google Shape;306;p15"/>
          <p:cNvPicPr preferRelativeResize="0"/>
          <p:nvPr/>
        </p:nvPicPr>
        <p:blipFill>
          <a:blip r:embed="rId5">
            <a:alphaModFix/>
          </a:blip>
          <a:stretch>
            <a:fillRect/>
          </a:stretch>
        </p:blipFill>
        <p:spPr>
          <a:xfrm rot="1880977">
            <a:off x="3510168" y="4652601"/>
            <a:ext cx="196386" cy="42766"/>
          </a:xfrm>
          <a:prstGeom prst="rect">
            <a:avLst/>
          </a:prstGeom>
          <a:noFill/>
          <a:ln>
            <a:noFill/>
          </a:ln>
        </p:spPr>
      </p:pic>
      <p:pic>
        <p:nvPicPr>
          <p:cNvPr id="307" name="Google Shape;307;p15"/>
          <p:cNvPicPr preferRelativeResize="0"/>
          <p:nvPr/>
        </p:nvPicPr>
        <p:blipFill>
          <a:blip r:embed="rId5">
            <a:alphaModFix/>
          </a:blip>
          <a:stretch>
            <a:fillRect/>
          </a:stretch>
        </p:blipFill>
        <p:spPr>
          <a:xfrm rot="-2893">
            <a:off x="3794184" y="4540308"/>
            <a:ext cx="19250" cy="267295"/>
          </a:xfrm>
          <a:prstGeom prst="rect">
            <a:avLst/>
          </a:prstGeom>
          <a:noFill/>
          <a:ln>
            <a:noFill/>
          </a:ln>
        </p:spPr>
      </p:pic>
      <p:pic>
        <p:nvPicPr>
          <p:cNvPr id="308" name="Google Shape;308;p15"/>
          <p:cNvPicPr preferRelativeResize="0"/>
          <p:nvPr/>
        </p:nvPicPr>
        <p:blipFill>
          <a:blip r:embed="rId5">
            <a:alphaModFix/>
          </a:blip>
          <a:stretch>
            <a:fillRect/>
          </a:stretch>
        </p:blipFill>
        <p:spPr>
          <a:xfrm rot="-2893">
            <a:off x="3794184" y="4464108"/>
            <a:ext cx="19250" cy="267295"/>
          </a:xfrm>
          <a:prstGeom prst="rect">
            <a:avLst/>
          </a:prstGeom>
          <a:noFill/>
          <a:ln>
            <a:noFill/>
          </a:ln>
        </p:spPr>
      </p:pic>
      <p:pic>
        <p:nvPicPr>
          <p:cNvPr id="309" name="Google Shape;309;p15"/>
          <p:cNvPicPr preferRelativeResize="0"/>
          <p:nvPr/>
        </p:nvPicPr>
        <p:blipFill>
          <a:blip r:embed="rId5">
            <a:alphaModFix/>
          </a:blip>
          <a:stretch>
            <a:fillRect/>
          </a:stretch>
        </p:blipFill>
        <p:spPr>
          <a:xfrm>
            <a:off x="3757850" y="4636421"/>
            <a:ext cx="244225" cy="102662"/>
          </a:xfrm>
          <a:prstGeom prst="rect">
            <a:avLst/>
          </a:prstGeom>
          <a:noFill/>
          <a:ln>
            <a:noFill/>
          </a:ln>
        </p:spPr>
      </p:pic>
      <p:pic>
        <p:nvPicPr>
          <p:cNvPr id="310" name="Google Shape;310;p15"/>
          <p:cNvPicPr preferRelativeResize="0"/>
          <p:nvPr/>
        </p:nvPicPr>
        <p:blipFill>
          <a:blip r:embed="rId6">
            <a:alphaModFix/>
          </a:blip>
          <a:stretch>
            <a:fillRect/>
          </a:stretch>
        </p:blipFill>
        <p:spPr>
          <a:xfrm>
            <a:off x="2566571" y="3930025"/>
            <a:ext cx="114300" cy="342900"/>
          </a:xfrm>
          <a:prstGeom prst="rect">
            <a:avLst/>
          </a:prstGeom>
          <a:noFill/>
          <a:ln>
            <a:noFill/>
          </a:ln>
        </p:spPr>
      </p:pic>
      <p:pic>
        <p:nvPicPr>
          <p:cNvPr id="311" name="Google Shape;311;p15"/>
          <p:cNvPicPr preferRelativeResize="0"/>
          <p:nvPr/>
        </p:nvPicPr>
        <p:blipFill>
          <a:blip r:embed="rId6">
            <a:alphaModFix/>
          </a:blip>
          <a:stretch>
            <a:fillRect/>
          </a:stretch>
        </p:blipFill>
        <p:spPr>
          <a:xfrm>
            <a:off x="2566575" y="3663275"/>
            <a:ext cx="114300" cy="228650"/>
          </a:xfrm>
          <a:prstGeom prst="rect">
            <a:avLst/>
          </a:prstGeom>
          <a:noFill/>
          <a:ln>
            <a:noFill/>
          </a:ln>
        </p:spPr>
      </p:pic>
      <p:pic>
        <p:nvPicPr>
          <p:cNvPr id="312" name="Google Shape;312;p15" title="mat view recording.MOV">
            <a:hlinkClick r:id="rId7"/>
          </p:cNvPr>
          <p:cNvPicPr preferRelativeResize="0"/>
          <p:nvPr/>
        </p:nvPicPr>
        <p:blipFill>
          <a:blip r:embed="rId8">
            <a:alphaModFix/>
          </a:blip>
          <a:stretch>
            <a:fillRect/>
          </a:stretch>
        </p:blipFill>
        <p:spPr>
          <a:xfrm>
            <a:off x="4828352" y="1208700"/>
            <a:ext cx="2950896" cy="1659876"/>
          </a:xfrm>
          <a:prstGeom prst="rect">
            <a:avLst/>
          </a:prstGeom>
          <a:noFill/>
          <a:ln>
            <a:noFill/>
          </a:ln>
        </p:spPr>
      </p:pic>
      <p:pic>
        <p:nvPicPr>
          <p:cNvPr id="313" name="Google Shape;313;p15" title="SteamVR view recording.mov">
            <a:hlinkClick r:id="rId9"/>
          </p:cNvPr>
          <p:cNvPicPr preferRelativeResize="0"/>
          <p:nvPr/>
        </p:nvPicPr>
        <p:blipFill>
          <a:blip r:embed="rId10">
            <a:alphaModFix/>
          </a:blip>
          <a:stretch>
            <a:fillRect/>
          </a:stretch>
        </p:blipFill>
        <p:spPr>
          <a:xfrm>
            <a:off x="907675" y="1183324"/>
            <a:ext cx="3117216" cy="1685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3FC"/>
        </a:solidFill>
      </p:bgPr>
    </p:bg>
    <p:spTree>
      <p:nvGrpSpPr>
        <p:cNvPr id="317" name="Shape 317"/>
        <p:cNvGrpSpPr/>
        <p:nvPr/>
      </p:nvGrpSpPr>
      <p:grpSpPr>
        <a:xfrm>
          <a:off x="0" y="0"/>
          <a:ext cx="0" cy="0"/>
          <a:chOff x="0" y="0"/>
          <a:chExt cx="0" cy="0"/>
        </a:xfrm>
      </p:grpSpPr>
      <p:sp>
        <p:nvSpPr>
          <p:cNvPr id="318" name="Google Shape;318;p16"/>
          <p:cNvSpPr txBox="1"/>
          <p:nvPr>
            <p:ph idx="4294967295" type="title"/>
          </p:nvPr>
        </p:nvSpPr>
        <p:spPr>
          <a:xfrm>
            <a:off x="273250" y="219875"/>
            <a:ext cx="7030500" cy="66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sp>
        <p:nvSpPr>
          <p:cNvPr id="319" name="Google Shape;319;p16"/>
          <p:cNvSpPr txBox="1"/>
          <p:nvPr/>
        </p:nvSpPr>
        <p:spPr>
          <a:xfrm>
            <a:off x="4170426" y="4450807"/>
            <a:ext cx="33564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200">
                <a:latin typeface="Helvetica Neue"/>
                <a:ea typeface="Helvetica Neue"/>
                <a:cs typeface="Helvetica Neue"/>
                <a:sym typeface="Helvetica Neue"/>
              </a:rPr>
              <a:t>Chart showing change indices and SD of each gait parameter by cueing condition</a:t>
            </a:r>
            <a:endParaRPr i="1" sz="1200">
              <a:latin typeface="Helvetica Neue"/>
              <a:ea typeface="Helvetica Neue"/>
              <a:cs typeface="Helvetica Neue"/>
              <a:sym typeface="Helvetica Neue"/>
            </a:endParaRPr>
          </a:p>
        </p:txBody>
      </p:sp>
      <p:pic>
        <p:nvPicPr>
          <p:cNvPr id="320" name="Google Shape;320;p16"/>
          <p:cNvPicPr preferRelativeResize="0"/>
          <p:nvPr/>
        </p:nvPicPr>
        <p:blipFill>
          <a:blip r:embed="rId3">
            <a:alphaModFix/>
          </a:blip>
          <a:stretch>
            <a:fillRect/>
          </a:stretch>
        </p:blipFill>
        <p:spPr>
          <a:xfrm>
            <a:off x="110543" y="1215050"/>
            <a:ext cx="3129532" cy="509021"/>
          </a:xfrm>
          <a:prstGeom prst="rect">
            <a:avLst/>
          </a:prstGeom>
          <a:noFill/>
          <a:ln>
            <a:noFill/>
          </a:ln>
        </p:spPr>
      </p:pic>
      <p:pic>
        <p:nvPicPr>
          <p:cNvPr id="321" name="Google Shape;321;p16"/>
          <p:cNvPicPr preferRelativeResize="0"/>
          <p:nvPr/>
        </p:nvPicPr>
        <p:blipFill>
          <a:blip r:embed="rId4">
            <a:alphaModFix/>
          </a:blip>
          <a:stretch>
            <a:fillRect/>
          </a:stretch>
        </p:blipFill>
        <p:spPr>
          <a:xfrm>
            <a:off x="121650" y="3080625"/>
            <a:ext cx="3107301" cy="473807"/>
          </a:xfrm>
          <a:prstGeom prst="rect">
            <a:avLst/>
          </a:prstGeom>
          <a:noFill/>
          <a:ln>
            <a:noFill/>
          </a:ln>
        </p:spPr>
      </p:pic>
      <p:sp>
        <p:nvSpPr>
          <p:cNvPr id="322" name="Google Shape;322;p16"/>
          <p:cNvSpPr txBox="1"/>
          <p:nvPr/>
        </p:nvSpPr>
        <p:spPr>
          <a:xfrm>
            <a:off x="1273313" y="1711325"/>
            <a:ext cx="804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a:ea typeface="Nunito"/>
                <a:cs typeface="Nunito"/>
                <a:sym typeface="Nunito"/>
              </a:rPr>
              <a:t>Baseline</a:t>
            </a:r>
            <a:endParaRPr sz="1100">
              <a:latin typeface="Nunito"/>
              <a:ea typeface="Nunito"/>
              <a:cs typeface="Nunito"/>
              <a:sym typeface="Nunito"/>
            </a:endParaRPr>
          </a:p>
        </p:txBody>
      </p:sp>
      <p:sp>
        <p:nvSpPr>
          <p:cNvPr id="323" name="Google Shape;323;p16"/>
          <p:cNvSpPr txBox="1"/>
          <p:nvPr/>
        </p:nvSpPr>
        <p:spPr>
          <a:xfrm>
            <a:off x="243350" y="3554413"/>
            <a:ext cx="2797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a:ea typeface="Nunito"/>
                <a:cs typeface="Nunito"/>
                <a:sym typeface="Nunito"/>
              </a:rPr>
              <a:t>Both auditory and visual cueing (normal)</a:t>
            </a:r>
            <a:endParaRPr sz="1100">
              <a:latin typeface="Nunito"/>
              <a:ea typeface="Nunito"/>
              <a:cs typeface="Nunito"/>
              <a:sym typeface="Nunito"/>
            </a:endParaRPr>
          </a:p>
        </p:txBody>
      </p:sp>
      <p:sp>
        <p:nvSpPr>
          <p:cNvPr id="324" name="Google Shape;324;p16"/>
          <p:cNvSpPr txBox="1"/>
          <p:nvPr/>
        </p:nvSpPr>
        <p:spPr>
          <a:xfrm>
            <a:off x="153525" y="4095025"/>
            <a:ext cx="3024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200">
                <a:latin typeface="Helvetica Neue"/>
                <a:ea typeface="Helvetica Neue"/>
                <a:cs typeface="Helvetica Neue"/>
                <a:sym typeface="Helvetica Neue"/>
              </a:rPr>
              <a:t>Example of how gait changes under cueing conditions</a:t>
            </a:r>
            <a:endParaRPr i="1" sz="1200">
              <a:latin typeface="Helvetica Neue"/>
              <a:ea typeface="Helvetica Neue"/>
              <a:cs typeface="Helvetica Neue"/>
              <a:sym typeface="Helvetica Neue"/>
            </a:endParaRPr>
          </a:p>
        </p:txBody>
      </p:sp>
      <p:pic>
        <p:nvPicPr>
          <p:cNvPr id="325" name="Google Shape;325;p16"/>
          <p:cNvPicPr preferRelativeResize="0"/>
          <p:nvPr/>
        </p:nvPicPr>
        <p:blipFill>
          <a:blip r:embed="rId5">
            <a:alphaModFix/>
          </a:blip>
          <a:stretch>
            <a:fillRect/>
          </a:stretch>
        </p:blipFill>
        <p:spPr>
          <a:xfrm>
            <a:off x="121656" y="2115112"/>
            <a:ext cx="3107301" cy="509017"/>
          </a:xfrm>
          <a:prstGeom prst="rect">
            <a:avLst/>
          </a:prstGeom>
          <a:noFill/>
          <a:ln>
            <a:noFill/>
          </a:ln>
        </p:spPr>
      </p:pic>
      <p:sp>
        <p:nvSpPr>
          <p:cNvPr id="326" name="Google Shape;326;p16"/>
          <p:cNvSpPr txBox="1"/>
          <p:nvPr/>
        </p:nvSpPr>
        <p:spPr>
          <a:xfrm>
            <a:off x="1098999" y="2597700"/>
            <a:ext cx="1152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a:ea typeface="Nunito"/>
                <a:cs typeface="Nunito"/>
                <a:sym typeface="Nunito"/>
              </a:rPr>
              <a:t>Auditory offset</a:t>
            </a:r>
            <a:endParaRPr sz="1100">
              <a:latin typeface="Nunito"/>
              <a:ea typeface="Nunito"/>
              <a:cs typeface="Nunito"/>
              <a:sym typeface="Nunito"/>
            </a:endParaRPr>
          </a:p>
        </p:txBody>
      </p:sp>
      <p:pic>
        <p:nvPicPr>
          <p:cNvPr id="327" name="Google Shape;327;p16"/>
          <p:cNvPicPr preferRelativeResize="0"/>
          <p:nvPr/>
        </p:nvPicPr>
        <p:blipFill>
          <a:blip r:embed="rId6">
            <a:alphaModFix/>
          </a:blip>
          <a:stretch>
            <a:fillRect/>
          </a:stretch>
        </p:blipFill>
        <p:spPr>
          <a:xfrm>
            <a:off x="3723975" y="53475"/>
            <a:ext cx="4756155" cy="4434925"/>
          </a:xfrm>
          <a:prstGeom prst="rect">
            <a:avLst/>
          </a:prstGeom>
          <a:noFill/>
          <a:ln>
            <a:noFill/>
          </a:ln>
        </p:spPr>
      </p:pic>
      <p:cxnSp>
        <p:nvCxnSpPr>
          <p:cNvPr id="328" name="Google Shape;328;p16"/>
          <p:cNvCxnSpPr/>
          <p:nvPr/>
        </p:nvCxnSpPr>
        <p:spPr>
          <a:xfrm flipH="1">
            <a:off x="3539450" y="231463"/>
            <a:ext cx="13800" cy="4602000"/>
          </a:xfrm>
          <a:prstGeom prst="straightConnector1">
            <a:avLst/>
          </a:prstGeom>
          <a:noFill/>
          <a:ln cap="flat" cmpd="sng" w="9525">
            <a:solidFill>
              <a:schemeClr val="dk2"/>
            </a:solidFill>
            <a:prstDash val="solid"/>
            <a:round/>
            <a:headEnd len="med" w="med" type="none"/>
            <a:tailEnd len="med" w="med" type="none"/>
          </a:ln>
        </p:spPr>
      </p:cxnSp>
      <p:sp>
        <p:nvSpPr>
          <p:cNvPr id="329" name="Google Shape;329;p16"/>
          <p:cNvSpPr/>
          <p:nvPr/>
        </p:nvSpPr>
        <p:spPr>
          <a:xfrm>
            <a:off x="6166950" y="3934525"/>
            <a:ext cx="2930100" cy="47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0" name="Google Shape;330;p16"/>
          <p:cNvPicPr preferRelativeResize="0"/>
          <p:nvPr/>
        </p:nvPicPr>
        <p:blipFill>
          <a:blip r:embed="rId7">
            <a:alphaModFix/>
          </a:blip>
          <a:stretch>
            <a:fillRect/>
          </a:stretch>
        </p:blipFill>
        <p:spPr>
          <a:xfrm>
            <a:off x="6120000" y="3994370"/>
            <a:ext cx="3024000" cy="35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3FC"/>
        </a:solidFill>
      </p:bgPr>
    </p:bg>
    <p:spTree>
      <p:nvGrpSpPr>
        <p:cNvPr id="334" name="Shape 334"/>
        <p:cNvGrpSpPr/>
        <p:nvPr/>
      </p:nvGrpSpPr>
      <p:grpSpPr>
        <a:xfrm>
          <a:off x="0" y="0"/>
          <a:ext cx="0" cy="0"/>
          <a:chOff x="0" y="0"/>
          <a:chExt cx="0" cy="0"/>
        </a:xfrm>
      </p:grpSpPr>
      <p:sp>
        <p:nvSpPr>
          <p:cNvPr id="335" name="Google Shape;335;p17"/>
          <p:cNvSpPr txBox="1"/>
          <p:nvPr>
            <p:ph idx="4294967295" type="title"/>
          </p:nvPr>
        </p:nvSpPr>
        <p:spPr>
          <a:xfrm>
            <a:off x="273250" y="219875"/>
            <a:ext cx="7030500" cy="66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Helvetica Neue"/>
                <a:ea typeface="Helvetica Neue"/>
                <a:cs typeface="Helvetica Neue"/>
                <a:sym typeface="Helvetica Neue"/>
              </a:rPr>
              <a:t>Discussion</a:t>
            </a:r>
            <a:endParaRPr>
              <a:latin typeface="Helvetica Neue"/>
              <a:ea typeface="Helvetica Neue"/>
              <a:cs typeface="Helvetica Neue"/>
              <a:sym typeface="Helvetica Neue"/>
            </a:endParaRPr>
          </a:p>
        </p:txBody>
      </p:sp>
      <p:sp>
        <p:nvSpPr>
          <p:cNvPr id="336" name="Google Shape;336;p17"/>
          <p:cNvSpPr txBox="1"/>
          <p:nvPr/>
        </p:nvSpPr>
        <p:spPr>
          <a:xfrm>
            <a:off x="351875" y="1151250"/>
            <a:ext cx="8072400" cy="31263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Font typeface="Helvetica Neue"/>
              <a:buChar char="●"/>
            </a:pPr>
            <a:r>
              <a:rPr lang="en">
                <a:latin typeface="Helvetica Neue"/>
                <a:ea typeface="Helvetica Neue"/>
                <a:cs typeface="Helvetica Neue"/>
                <a:sym typeface="Helvetica Neue"/>
              </a:rPr>
              <a:t>Found that </a:t>
            </a:r>
            <a:r>
              <a:rPr b="1" lang="en">
                <a:latin typeface="Helvetica Neue"/>
                <a:ea typeface="Helvetica Neue"/>
                <a:cs typeface="Helvetica Neue"/>
                <a:sym typeface="Helvetica Neue"/>
              </a:rPr>
              <a:t>temporal gait parameters (stride time and cadence) </a:t>
            </a:r>
            <a:r>
              <a:rPr lang="en">
                <a:latin typeface="Helvetica Neue"/>
                <a:ea typeface="Helvetica Neue"/>
                <a:cs typeface="Helvetica Neue"/>
                <a:sym typeface="Helvetica Neue"/>
              </a:rPr>
              <a:t>can be impacted most effectively using </a:t>
            </a:r>
            <a:r>
              <a:rPr b="1" lang="en">
                <a:latin typeface="Helvetica Neue"/>
                <a:ea typeface="Helvetica Neue"/>
                <a:cs typeface="Helvetica Neue"/>
                <a:sym typeface="Helvetica Neue"/>
              </a:rPr>
              <a:t>auditory cueing</a:t>
            </a:r>
            <a:r>
              <a:rPr lang="en">
                <a:latin typeface="Helvetica Neue"/>
                <a:ea typeface="Helvetica Neue"/>
                <a:cs typeface="Helvetica Neue"/>
                <a:sym typeface="Helvetica Neue"/>
              </a:rPr>
              <a:t>, while </a:t>
            </a:r>
            <a:r>
              <a:rPr b="1" lang="en">
                <a:latin typeface="Helvetica Neue"/>
                <a:ea typeface="Helvetica Neue"/>
                <a:cs typeface="Helvetica Neue"/>
                <a:sym typeface="Helvetica Neue"/>
              </a:rPr>
              <a:t>spatial parameters (stride and step length) </a:t>
            </a:r>
            <a:r>
              <a:rPr lang="en">
                <a:latin typeface="Helvetica Neue"/>
                <a:ea typeface="Helvetica Neue"/>
                <a:cs typeface="Helvetica Neue"/>
                <a:sym typeface="Helvetica Neue"/>
              </a:rPr>
              <a:t>are changed most by visual cues</a:t>
            </a:r>
            <a:endParaRPr>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lang="en">
                <a:latin typeface="Helvetica Neue"/>
                <a:ea typeface="Helvetica Neue"/>
                <a:cs typeface="Helvetica Neue"/>
                <a:sym typeface="Helvetica Neue"/>
              </a:rPr>
              <a:t>Results suggest that </a:t>
            </a:r>
            <a:r>
              <a:rPr b="1" lang="en">
                <a:latin typeface="Helvetica Neue"/>
                <a:ea typeface="Helvetica Neue"/>
                <a:cs typeface="Helvetica Neue"/>
                <a:sym typeface="Helvetica Neue"/>
              </a:rPr>
              <a:t>auditory and visual cueing cannot be used interchangeably</a:t>
            </a:r>
            <a:r>
              <a:rPr lang="en">
                <a:latin typeface="Helvetica Neue"/>
                <a:ea typeface="Helvetica Neue"/>
                <a:cs typeface="Helvetica Neue"/>
                <a:sym typeface="Helvetica Neue"/>
              </a:rPr>
              <a:t>, and using</a:t>
            </a:r>
            <a:r>
              <a:rPr b="1" lang="en">
                <a:latin typeface="Helvetica Neue"/>
                <a:ea typeface="Helvetica Neue"/>
                <a:cs typeface="Helvetica Neue"/>
                <a:sym typeface="Helvetica Neue"/>
              </a:rPr>
              <a:t> both types</a:t>
            </a:r>
            <a:r>
              <a:rPr lang="en">
                <a:latin typeface="Helvetica Neue"/>
                <a:ea typeface="Helvetica Neue"/>
                <a:cs typeface="Helvetica Neue"/>
                <a:sym typeface="Helvetica Neue"/>
              </a:rPr>
              <a:t> </a:t>
            </a:r>
            <a:r>
              <a:rPr b="1" lang="en">
                <a:latin typeface="Helvetica Neue"/>
                <a:ea typeface="Helvetica Neue"/>
                <a:cs typeface="Helvetica Neue"/>
                <a:sym typeface="Helvetica Neue"/>
              </a:rPr>
              <a:t>simultaneously</a:t>
            </a:r>
            <a:r>
              <a:rPr lang="en">
                <a:latin typeface="Helvetica Neue"/>
                <a:ea typeface="Helvetica Neue"/>
                <a:cs typeface="Helvetica Neue"/>
                <a:sym typeface="Helvetica Neue"/>
              </a:rPr>
              <a:t> may have further </a:t>
            </a:r>
            <a:r>
              <a:rPr b="1" lang="en">
                <a:latin typeface="Helvetica Neue"/>
                <a:ea typeface="Helvetica Neue"/>
                <a:cs typeface="Helvetica Neue"/>
                <a:sym typeface="Helvetica Neue"/>
              </a:rPr>
              <a:t>positive benefits</a:t>
            </a:r>
            <a:endParaRPr b="1">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b="1" lang="en">
                <a:latin typeface="Helvetica Neue"/>
                <a:ea typeface="Helvetica Neue"/>
                <a:cs typeface="Helvetica Neue"/>
                <a:sym typeface="Helvetica Neue"/>
              </a:rPr>
              <a:t>Greater sample size</a:t>
            </a:r>
            <a:r>
              <a:rPr lang="en">
                <a:latin typeface="Helvetica Neue"/>
                <a:ea typeface="Helvetica Neue"/>
                <a:cs typeface="Helvetica Neue"/>
                <a:sym typeface="Helvetica Neue"/>
              </a:rPr>
              <a:t> needed to </a:t>
            </a:r>
            <a:r>
              <a:rPr b="1" lang="en">
                <a:latin typeface="Helvetica Neue"/>
                <a:ea typeface="Helvetica Neue"/>
                <a:cs typeface="Helvetica Neue"/>
                <a:sym typeface="Helvetica Neue"/>
              </a:rPr>
              <a:t>determine connection</a:t>
            </a:r>
            <a:r>
              <a:rPr lang="en">
                <a:latin typeface="Helvetica Neue"/>
                <a:ea typeface="Helvetica Neue"/>
                <a:cs typeface="Helvetica Neue"/>
                <a:sym typeface="Helvetica Neue"/>
              </a:rPr>
              <a:t> between musical experience/beat perception ability and response to auditory cues</a:t>
            </a:r>
            <a:endParaRPr>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b="1" lang="en">
                <a:latin typeface="Helvetica Neue"/>
                <a:ea typeface="Helvetica Neue"/>
                <a:cs typeface="Helvetica Neue"/>
                <a:sym typeface="Helvetica Neue"/>
              </a:rPr>
              <a:t>Further studies </a:t>
            </a:r>
            <a:r>
              <a:rPr lang="en">
                <a:latin typeface="Helvetica Neue"/>
                <a:ea typeface="Helvetica Neue"/>
                <a:cs typeface="Helvetica Neue"/>
                <a:sym typeface="Helvetica Neue"/>
              </a:rPr>
              <a:t>should investigate how </a:t>
            </a:r>
            <a:r>
              <a:rPr b="1" lang="en">
                <a:latin typeface="Helvetica Neue"/>
                <a:ea typeface="Helvetica Neue"/>
                <a:cs typeface="Helvetica Neue"/>
                <a:sym typeface="Helvetica Neue"/>
              </a:rPr>
              <a:t>people with Parkinson’s disease</a:t>
            </a:r>
            <a:r>
              <a:rPr lang="en">
                <a:latin typeface="Helvetica Neue"/>
                <a:ea typeface="Helvetica Neue"/>
                <a:cs typeface="Helvetica Neue"/>
                <a:sym typeface="Helvetica Neue"/>
              </a:rPr>
              <a:t> respond to a combination of both types of cueing</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CCDDDD"/>
      </a:lt2>
      <a:accent1>
        <a:srgbClr val="0B6374"/>
      </a:accent1>
      <a:accent2>
        <a:srgbClr val="FD5B58"/>
      </a:accent2>
      <a:accent3>
        <a:srgbClr val="A0C2C2"/>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