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94"/>
  </p:normalViewPr>
  <p:slideViewPr>
    <p:cSldViewPr snapToGrid="0" snapToObjects="1">
      <p:cViewPr varScale="1">
        <p:scale>
          <a:sx n="112" d="100"/>
          <a:sy n="112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7FBF1-1EF5-472A-9044-A9B331B757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DC4F88-A69F-45D0-813F-D09073CDD8AB}">
      <dgm:prSet/>
      <dgm:spPr>
        <a:effectLst>
          <a:softEdge rad="0"/>
        </a:effectLst>
      </dgm:spPr>
      <dgm:t>
        <a:bodyPr/>
        <a:lstStyle/>
        <a:p>
          <a:r>
            <a:rPr lang="en-US" dirty="0"/>
            <a:t>Two samples of 10g of RCP were carbonated in an incubator with a concentration of 20% CO₂ </a:t>
          </a:r>
        </a:p>
      </dgm:t>
    </dgm:pt>
    <dgm:pt modelId="{6C545193-D596-4B43-8579-4906A2F3D068}" type="parTrans" cxnId="{E8D4E39C-4F58-46D4-9F24-BEE72DF733C6}">
      <dgm:prSet/>
      <dgm:spPr/>
      <dgm:t>
        <a:bodyPr/>
        <a:lstStyle/>
        <a:p>
          <a:endParaRPr lang="en-US"/>
        </a:p>
      </dgm:t>
    </dgm:pt>
    <dgm:pt modelId="{21A8B128-28F8-416A-BF70-8F4BF9F86DDF}" type="sibTrans" cxnId="{E8D4E39C-4F58-46D4-9F24-BEE72DF733C6}">
      <dgm:prSet/>
      <dgm:spPr/>
      <dgm:t>
        <a:bodyPr/>
        <a:lstStyle/>
        <a:p>
          <a:endParaRPr lang="en-US"/>
        </a:p>
      </dgm:t>
    </dgm:pt>
    <dgm:pt modelId="{1DE8F0BB-A861-4165-9FB8-3F9470F78934}">
      <dgm:prSet/>
      <dgm:spPr/>
      <dgm:t>
        <a:bodyPr/>
        <a:lstStyle/>
        <a:p>
          <a:r>
            <a:rPr lang="en-US"/>
            <a:t>CO₂ uptake was determined by weighing periodically over the course of 18 days, with sample 1 being ground after the mass increase reached a plateau</a:t>
          </a:r>
        </a:p>
      </dgm:t>
    </dgm:pt>
    <dgm:pt modelId="{249596A6-6586-4909-A17C-A253B1CC6710}" type="parTrans" cxnId="{5A15F61C-69A8-4D9A-BB3B-D11A05938E47}">
      <dgm:prSet/>
      <dgm:spPr/>
      <dgm:t>
        <a:bodyPr/>
        <a:lstStyle/>
        <a:p>
          <a:endParaRPr lang="en-US"/>
        </a:p>
      </dgm:t>
    </dgm:pt>
    <dgm:pt modelId="{39B168AF-DADD-4C63-96B5-02277810B82A}" type="sibTrans" cxnId="{5A15F61C-69A8-4D9A-BB3B-D11A05938E47}">
      <dgm:prSet/>
      <dgm:spPr/>
      <dgm:t>
        <a:bodyPr/>
        <a:lstStyle/>
        <a:p>
          <a:endParaRPr lang="en-US"/>
        </a:p>
      </dgm:t>
    </dgm:pt>
    <dgm:pt modelId="{59B1B436-83B3-4605-A8E1-39EB3B241001}">
      <dgm:prSet/>
      <dgm:spPr/>
      <dgm:t>
        <a:bodyPr/>
        <a:lstStyle/>
        <a:p>
          <a:r>
            <a:rPr lang="en-US"/>
            <a:t>Phase changes were found by performing Thermogravimetric/Differential Thermogravimetric analysis (TGA-DTG) after 0, 96, and 361 hours of carbonation</a:t>
          </a:r>
        </a:p>
      </dgm:t>
    </dgm:pt>
    <dgm:pt modelId="{0C6A68F1-5AEF-43C0-95AB-AB72EB3758DF}" type="parTrans" cxnId="{8FA5AD70-77AC-4F72-A309-CD033707C5ED}">
      <dgm:prSet/>
      <dgm:spPr/>
      <dgm:t>
        <a:bodyPr/>
        <a:lstStyle/>
        <a:p>
          <a:endParaRPr lang="en-US"/>
        </a:p>
      </dgm:t>
    </dgm:pt>
    <dgm:pt modelId="{0DB3FC42-E420-4486-9E99-B8CFE5600571}" type="sibTrans" cxnId="{8FA5AD70-77AC-4F72-A309-CD033707C5ED}">
      <dgm:prSet/>
      <dgm:spPr/>
      <dgm:t>
        <a:bodyPr/>
        <a:lstStyle/>
        <a:p>
          <a:endParaRPr lang="en-US"/>
        </a:p>
      </dgm:t>
    </dgm:pt>
    <dgm:pt modelId="{C68F71E9-D9E5-894A-8D40-4D7038B5DFCA}" type="pres">
      <dgm:prSet presAssocID="{9867FBF1-1EF5-472A-9044-A9B331B7570F}" presName="linear" presStyleCnt="0">
        <dgm:presLayoutVars>
          <dgm:animLvl val="lvl"/>
          <dgm:resizeHandles val="exact"/>
        </dgm:presLayoutVars>
      </dgm:prSet>
      <dgm:spPr/>
    </dgm:pt>
    <dgm:pt modelId="{C2FE8AD5-825A-5C48-98FE-B8611BA7F2B3}" type="pres">
      <dgm:prSet presAssocID="{16DC4F88-A69F-45D0-813F-D09073CDD8AB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D0447A7-0A14-AE4A-B3F0-7F516B04EC73}" type="pres">
      <dgm:prSet presAssocID="{21A8B128-28F8-416A-BF70-8F4BF9F86DDF}" presName="spacer" presStyleCnt="0"/>
      <dgm:spPr/>
    </dgm:pt>
    <dgm:pt modelId="{3F677573-41CF-944F-AEF3-B059AEB0D2D8}" type="pres">
      <dgm:prSet presAssocID="{1DE8F0BB-A861-4165-9FB8-3F9470F78934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4CDFA4F-293A-4443-AD1B-3E8A0877F87A}" type="pres">
      <dgm:prSet presAssocID="{39B168AF-DADD-4C63-96B5-02277810B82A}" presName="spacer" presStyleCnt="0"/>
      <dgm:spPr/>
    </dgm:pt>
    <dgm:pt modelId="{4BF0C4B5-B484-4341-B14C-C5959D50BBE1}" type="pres">
      <dgm:prSet presAssocID="{59B1B436-83B3-4605-A8E1-39EB3B241001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1A37E807-BDAF-704E-B5BC-F80B487F7ED0}" type="presOf" srcId="{16DC4F88-A69F-45D0-813F-D09073CDD8AB}" destId="{C2FE8AD5-825A-5C48-98FE-B8611BA7F2B3}" srcOrd="0" destOrd="0" presId="urn:microsoft.com/office/officeart/2005/8/layout/vList2"/>
    <dgm:cxn modelId="{5A15F61C-69A8-4D9A-BB3B-D11A05938E47}" srcId="{9867FBF1-1EF5-472A-9044-A9B331B7570F}" destId="{1DE8F0BB-A861-4165-9FB8-3F9470F78934}" srcOrd="1" destOrd="0" parTransId="{249596A6-6586-4909-A17C-A253B1CC6710}" sibTransId="{39B168AF-DADD-4C63-96B5-02277810B82A}"/>
    <dgm:cxn modelId="{59BE4421-5441-3848-9345-6C6672ADBC25}" type="presOf" srcId="{59B1B436-83B3-4605-A8E1-39EB3B241001}" destId="{4BF0C4B5-B484-4341-B14C-C5959D50BBE1}" srcOrd="0" destOrd="0" presId="urn:microsoft.com/office/officeart/2005/8/layout/vList2"/>
    <dgm:cxn modelId="{8FA5AD70-77AC-4F72-A309-CD033707C5ED}" srcId="{9867FBF1-1EF5-472A-9044-A9B331B7570F}" destId="{59B1B436-83B3-4605-A8E1-39EB3B241001}" srcOrd="2" destOrd="0" parTransId="{0C6A68F1-5AEF-43C0-95AB-AB72EB3758DF}" sibTransId="{0DB3FC42-E420-4486-9E99-B8CFE5600571}"/>
    <dgm:cxn modelId="{C869807C-924D-B342-9D30-460FA8B7A22D}" type="presOf" srcId="{9867FBF1-1EF5-472A-9044-A9B331B7570F}" destId="{C68F71E9-D9E5-894A-8D40-4D7038B5DFCA}" srcOrd="0" destOrd="0" presId="urn:microsoft.com/office/officeart/2005/8/layout/vList2"/>
    <dgm:cxn modelId="{E8D4E39C-4F58-46D4-9F24-BEE72DF733C6}" srcId="{9867FBF1-1EF5-472A-9044-A9B331B7570F}" destId="{16DC4F88-A69F-45D0-813F-D09073CDD8AB}" srcOrd="0" destOrd="0" parTransId="{6C545193-D596-4B43-8579-4906A2F3D068}" sibTransId="{21A8B128-28F8-416A-BF70-8F4BF9F86DDF}"/>
    <dgm:cxn modelId="{4403A2ED-AFBB-8040-A802-3635F5F2627C}" type="presOf" srcId="{1DE8F0BB-A861-4165-9FB8-3F9470F78934}" destId="{3F677573-41CF-944F-AEF3-B059AEB0D2D8}" srcOrd="0" destOrd="0" presId="urn:microsoft.com/office/officeart/2005/8/layout/vList2"/>
    <dgm:cxn modelId="{D8DAE8E2-C1C7-794D-84F3-B254CD3AB1B6}" type="presParOf" srcId="{C68F71E9-D9E5-894A-8D40-4D7038B5DFCA}" destId="{C2FE8AD5-825A-5C48-98FE-B8611BA7F2B3}" srcOrd="0" destOrd="0" presId="urn:microsoft.com/office/officeart/2005/8/layout/vList2"/>
    <dgm:cxn modelId="{BB79F922-9CF7-7242-ADA9-E3D5E55AA62C}" type="presParOf" srcId="{C68F71E9-D9E5-894A-8D40-4D7038B5DFCA}" destId="{2D0447A7-0A14-AE4A-B3F0-7F516B04EC73}" srcOrd="1" destOrd="0" presId="urn:microsoft.com/office/officeart/2005/8/layout/vList2"/>
    <dgm:cxn modelId="{1B62FB18-0152-AC42-8D68-220DC6696278}" type="presParOf" srcId="{C68F71E9-D9E5-894A-8D40-4D7038B5DFCA}" destId="{3F677573-41CF-944F-AEF3-B059AEB0D2D8}" srcOrd="2" destOrd="0" presId="urn:microsoft.com/office/officeart/2005/8/layout/vList2"/>
    <dgm:cxn modelId="{8F2BD0E9-1D61-B245-8A22-788E1B38F5AB}" type="presParOf" srcId="{C68F71E9-D9E5-894A-8D40-4D7038B5DFCA}" destId="{64CDFA4F-293A-4443-AD1B-3E8A0877F87A}" srcOrd="3" destOrd="0" presId="urn:microsoft.com/office/officeart/2005/8/layout/vList2"/>
    <dgm:cxn modelId="{3F58D874-599C-7640-B21E-481E684FDE66}" type="presParOf" srcId="{C68F71E9-D9E5-894A-8D40-4D7038B5DFCA}" destId="{4BF0C4B5-B484-4341-B14C-C5959D50BB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E8AD5-825A-5C48-98FE-B8611BA7F2B3}">
      <dsp:nvSpPr>
        <dsp:cNvPr id="0" name=""/>
        <dsp:cNvSpPr/>
      </dsp:nvSpPr>
      <dsp:spPr>
        <a:xfrm>
          <a:off x="0" y="112925"/>
          <a:ext cx="5449644" cy="133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Two samples of 10g of RCP were carbonated in an incubator with a concentration of 20% CO₂ </a:t>
          </a:r>
        </a:p>
      </dsp:txBody>
      <dsp:txXfrm>
        <a:off x="0" y="112925"/>
        <a:ext cx="5449644" cy="1334842"/>
      </dsp:txXfrm>
    </dsp:sp>
    <dsp:sp modelId="{3F677573-41CF-944F-AEF3-B059AEB0D2D8}">
      <dsp:nvSpPr>
        <dsp:cNvPr id="0" name=""/>
        <dsp:cNvSpPr/>
      </dsp:nvSpPr>
      <dsp:spPr>
        <a:xfrm>
          <a:off x="0" y="1508247"/>
          <a:ext cx="5449644" cy="133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CO₂ uptake was determined by weighing periodically over the course of 18 days, with sample 1 being ground after the mass increase reached a plateau</a:t>
          </a:r>
        </a:p>
      </dsp:txBody>
      <dsp:txXfrm>
        <a:off x="0" y="1508247"/>
        <a:ext cx="5449644" cy="1334842"/>
      </dsp:txXfrm>
    </dsp:sp>
    <dsp:sp modelId="{4BF0C4B5-B484-4341-B14C-C5959D50BBE1}">
      <dsp:nvSpPr>
        <dsp:cNvPr id="0" name=""/>
        <dsp:cNvSpPr/>
      </dsp:nvSpPr>
      <dsp:spPr>
        <a:xfrm>
          <a:off x="0" y="2903570"/>
          <a:ext cx="5449644" cy="133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Phase changes were found by performing Thermogravimetric/Differential Thermogravimetric analysis (TGA-DTG) after 0, 96, and 361 hours of carbonation</a:t>
          </a:r>
        </a:p>
      </dsp:txBody>
      <dsp:txXfrm>
        <a:off x="0" y="2903570"/>
        <a:ext cx="5449644" cy="13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AB46-52A9-435B-592D-6EF07C775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182F93-F5D2-BB43-1A5E-1B2C9E915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2124-5036-C3C4-0AEF-A5B5EAD2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0CCA7-5578-D6BD-7781-3EE545F3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B1C3-968F-44BA-8B6C-68E824A4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F3EC-F4A2-3932-AA3D-1B67AC69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69B8E-1465-69E9-2B9B-AD60E3D66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1DF6C-BDF8-1C3A-B8A4-05674740B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9E18-EC45-7A11-5415-A8AD9A27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F1F6F-795C-5AC8-E929-DF89F10B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C6153-557F-24BF-A9F8-26958A46C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6E941-2F91-2ABC-0F2B-94D3FA8E5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1206-84FF-A3A8-0FE7-58839A38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EEFE7-6F91-DFB9-7E2B-68DB67CA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E994B-4D2E-5DF7-1125-A7D4542D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0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81B0-E6AB-DFF7-BD23-190871BA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B972-1DAE-1908-EC40-71D64DCC6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17F4A-7BB3-0007-2326-13C35F46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CCEC-C89B-30C0-586A-7883FF93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7234-01C0-0847-25FF-861473698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E1450-5C8B-801E-9B5E-E7DBEDE1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CF1E8-74CF-3120-C479-90FCC53B9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94C5A-27DD-439F-06C3-56629424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24160-5BA5-2679-EDED-808A03FD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6EA5-D49C-F9A2-1155-4A6B67132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0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AF6C-0AF3-BB0A-13D5-B6212750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145DE-C743-F595-0854-DABB5A25B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1C7B4-F523-A2A6-3ECF-FDDBC525E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D51FC-F0DF-540F-BDC9-525D8013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A20A5-94B8-1239-34C4-0A0082B2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81D02-8BA6-4DC0-6A36-A3983E43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6A5F-C91E-7890-0639-285A610F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BEA83-99AE-8E44-57FC-3AB1CA85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908E1-42DD-FE8C-BFB1-CE0F33B06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41ABC-A13C-6458-B414-472F135AB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DA8D2-9C6B-69C9-B652-4944B4D8A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09B29-DA8C-490C-8564-D31E2472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2B8FD-69E5-8F68-C9EC-3EE08801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4F097-E75C-368F-3948-194C7A06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D8F9-80D7-5868-A489-FAF6A10A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8E6EB-D5B3-85F7-88FE-9BCBD839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B0EF9-539F-7653-9BE7-12141783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62EA7-12B3-5D32-0535-1B7C79F8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861E3-42B9-7464-71E4-63BF080E0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EACBD-206B-9634-5372-D1508507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1FB52-42C7-CAEF-72AA-7DCD1606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2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57F9-195A-5A7F-BF83-802D6DE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9473-764A-CB5B-329C-5634A8B68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487FD-4E68-805A-1213-50BC8BEF3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5FEA9-D656-0D3F-821A-DE6DE2E4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36498-0AA5-68E1-5B57-B6987C71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359E-3896-C6FA-9ABE-8803832C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DF6C-48E7-6984-4BA2-2BD907B5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CDC4B1-F42B-17CF-4A2B-051AC39CF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BD733-3B38-9184-BD06-E8B158D51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2048D-EB43-9617-EEB2-3415C3EA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9AF40-4631-34B7-ACFE-072A77E8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91ED-3945-E047-7A48-1EE35592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3CFFC-85FC-1282-7F2A-A2F89331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F4FC7-0868-AD7F-7C4C-F224B6631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1DEA2-F270-5291-8C78-1474F5706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27386-CFDC-404A-BBFC-E0F218545011}" type="datetimeFigureOut">
              <a:rPr lang="en-US" smtClean="0"/>
              <a:t>7/29/22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8D5AF-E83B-1AA4-6118-CAB47E128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294CF-7002-B12F-6CBB-EE41CD282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BF16-1F1D-3F42-A74E-43BA291B7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4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7F9EAD-F8CD-D3B0-F8E6-D408EF339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364223-CC3C-D83A-28CA-85B60E24E5A2}"/>
              </a:ext>
            </a:extLst>
          </p:cNvPr>
          <p:cNvSpPr/>
          <p:nvPr/>
        </p:nvSpPr>
        <p:spPr>
          <a:xfrm>
            <a:off x="580571" y="667656"/>
            <a:ext cx="11030858" cy="55395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72E762-69C9-EE0A-9598-C9043B2C9506}"/>
              </a:ext>
            </a:extLst>
          </p:cNvPr>
          <p:cNvSpPr txBox="1">
            <a:spLocks/>
          </p:cNvSpPr>
          <p:nvPr/>
        </p:nvSpPr>
        <p:spPr>
          <a:xfrm>
            <a:off x="1011219" y="1274763"/>
            <a:ext cx="1014446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“Carbonation and grinding of recycled cement powder as an effective new method of carbon capture, utilization, and storage”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5FD5304-BCED-2BE1-2543-32C4DAC13D4B}"/>
              </a:ext>
            </a:extLst>
          </p:cNvPr>
          <p:cNvSpPr txBox="1">
            <a:spLocks/>
          </p:cNvSpPr>
          <p:nvPr/>
        </p:nvSpPr>
        <p:spPr>
          <a:xfrm>
            <a:off x="1011218" y="4076719"/>
            <a:ext cx="101444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>
                <a:solidFill>
                  <a:schemeClr val="bg1"/>
                </a:solidFill>
              </a:rPr>
              <a:t>Bianca Byfield</a:t>
            </a:r>
            <a:r>
              <a:rPr lang="en-US" baseline="30000" dirty="0">
                <a:solidFill>
                  <a:schemeClr val="bg1"/>
                </a:solidFill>
              </a:rPr>
              <a:t>1 </a:t>
            </a:r>
            <a:r>
              <a:rPr lang="en-US" dirty="0">
                <a:solidFill>
                  <a:schemeClr val="bg1"/>
                </a:solidFill>
              </a:rPr>
              <a:t>, Diandian Zhao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Shiho Kawashima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1.  Harvard University, Cambridge, MA 02138, USA</a:t>
            </a:r>
          </a:p>
          <a:p>
            <a:r>
              <a:rPr lang="en-US" dirty="0">
                <a:solidFill>
                  <a:schemeClr val="bg1"/>
                </a:solidFill>
              </a:rPr>
              <a:t>2. Department of Civil Engineering and Engineering Mechanics, Columbia University, New York, NY 10027, USA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DF53710-AE07-1B22-1201-807D7227E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9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37"/>
    </mc:Choice>
    <mc:Fallback>
      <p:transition spd="slow" advTm="20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0289-153D-DC91-7CB8-E244CE0F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681037"/>
            <a:ext cx="10794402" cy="100965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3162-C2F7-6020-E365-DE3688BE2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398" y="1825625"/>
            <a:ext cx="11058860" cy="2175669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en-US" sz="1600" dirty="0"/>
              <a:t>The manufacturing of cement accounts for ~7% of global anthropogenic carbon dioxide (CO₂) emissions [1] </a:t>
            </a:r>
          </a:p>
          <a:p>
            <a:pPr marL="457200" indent="-457200" algn="just"/>
            <a:r>
              <a:rPr lang="en-US" sz="1600" dirty="0"/>
              <a:t>Current methods of Carbon Capture, Utilization, and Storage (CCUS) technology in the cement industry are based in an energy intensive process called calcium looping </a:t>
            </a:r>
          </a:p>
          <a:p>
            <a:pPr marL="457200" indent="-457200" algn="just"/>
            <a:r>
              <a:rPr lang="en-US" sz="1600" dirty="0"/>
              <a:t>A proposed new process involves taking recycled cement powder (RCP), carbonizing it, then using it as a Supplementary Cementitious Material (SCM) in order to be reused in construction</a:t>
            </a:r>
          </a:p>
          <a:p>
            <a:pPr marL="457200" indent="-457200" algn="just"/>
            <a:r>
              <a:rPr lang="en-US" sz="1600" dirty="0"/>
              <a:t>One limitation of carbonation is packing density and particle size of the carbonation products which limits the diffusion of the CO₂ and therefore reduces its ability to react and form more products. Finding ways to improve this carbonation degree will make this process more efficient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A7C8C-CC9C-F35A-8DBA-F133280ED616}"/>
              </a:ext>
            </a:extLst>
          </p:cNvPr>
          <p:cNvSpPr/>
          <p:nvPr/>
        </p:nvSpPr>
        <p:spPr>
          <a:xfrm>
            <a:off x="559398" y="3903926"/>
            <a:ext cx="11058861" cy="22730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FD7ED-E453-55F9-23D7-9F21E4630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899" y="3952610"/>
            <a:ext cx="10439400" cy="22730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This study aims to investigate the carbonation of RCP as well as determine if grinding during the carbonation process improves the carbonation degree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3712C-20ED-F354-43B3-7818BB069C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953" y="6719451"/>
            <a:ext cx="2214047" cy="119808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F0EF8DBC-ABC2-7FFF-E638-92ADDE696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75"/>
    </mc:Choice>
    <mc:Fallback>
      <p:transition spd="slow" advTm="65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9C71-A296-6489-3E40-B7EFCF3F9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155" y="365125"/>
            <a:ext cx="11048104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E5CB9F-3E34-9D40-A8E7-A2DD3AEEB2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3502184"/>
              </p:ext>
            </p:extLst>
          </p:nvPr>
        </p:nvGraphicFramePr>
        <p:xfrm>
          <a:off x="570155" y="1825625"/>
          <a:ext cx="54496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56B348-A341-06FA-D38C-86FA86D6DD9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5895191"/>
                <a:ext cx="5446059" cy="281772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Figure 1: RCP sample under optical microscope (10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256B348-A341-06FA-D38C-86FA86D6D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5895191"/>
                <a:ext cx="5446059" cy="281772"/>
              </a:xfrm>
              <a:blipFill>
                <a:blip r:embed="rId9"/>
                <a:stretch>
                  <a:fillRect t="-30435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indoor, old, fabric&#10;&#10;Description automatically generated">
            <a:extLst>
              <a:ext uri="{FF2B5EF4-FFF2-40B4-BE49-F238E27FC236}">
                <a16:creationId xmlns:a16="http://schemas.microsoft.com/office/drawing/2014/main" id="{844BD184-85F9-6538-39D5-FFCA84018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2199" y="1825625"/>
            <a:ext cx="5455902" cy="4069566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5093AD7-F591-443B-CABB-2DFC12BB2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04"/>
    </mc:Choice>
    <mc:Fallback>
      <p:transition spd="slow" advTm="35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51E0-B11B-2465-6DBA-6F57940D0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656216"/>
            <a:ext cx="11069618" cy="483195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5A2295-0B4F-2673-3C45-31B5495473C1}"/>
              </a:ext>
            </a:extLst>
          </p:cNvPr>
          <p:cNvSpPr/>
          <p:nvPr/>
        </p:nvSpPr>
        <p:spPr>
          <a:xfrm>
            <a:off x="559396" y="1159135"/>
            <a:ext cx="5449119" cy="254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63B65-E65A-C4C1-A712-7C2BD41E4756}"/>
              </a:ext>
            </a:extLst>
          </p:cNvPr>
          <p:cNvSpPr/>
          <p:nvPr/>
        </p:nvSpPr>
        <p:spPr>
          <a:xfrm>
            <a:off x="6183484" y="3858322"/>
            <a:ext cx="5445529" cy="234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5D4806-1068-C85C-E5AF-A7481D7E34C5}"/>
              </a:ext>
            </a:extLst>
          </p:cNvPr>
          <p:cNvSpPr/>
          <p:nvPr/>
        </p:nvSpPr>
        <p:spPr>
          <a:xfrm>
            <a:off x="6183486" y="1159134"/>
            <a:ext cx="5445529" cy="2545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1DF012-2DDD-B66A-A764-0EF48EC2703E}"/>
              </a:ext>
            </a:extLst>
          </p:cNvPr>
          <p:cNvSpPr/>
          <p:nvPr/>
        </p:nvSpPr>
        <p:spPr>
          <a:xfrm>
            <a:off x="559396" y="3858323"/>
            <a:ext cx="5445529" cy="2343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614D37BD-636B-8F9D-015C-5A3CCEC8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067" y="3994633"/>
            <a:ext cx="3935137" cy="1828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69A71-9EC0-2DFA-241B-12F3A785A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358" y="1293144"/>
            <a:ext cx="3129341" cy="1885894"/>
          </a:xfrm>
          <a:prstGeom prst="rect">
            <a:avLst/>
          </a:prstGeom>
        </p:spPr>
      </p:pic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531CDB9F-13E1-5285-20C5-95F0B57AD4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339388" y="1588669"/>
            <a:ext cx="5128524" cy="1692413"/>
          </a:xfrm>
        </p:spPr>
      </p:pic>
      <p:pic>
        <p:nvPicPr>
          <p:cNvPr id="10" name="Content Placeholder 9" descr="Chart, bar chart&#10;&#10;Description automatically generated">
            <a:extLst>
              <a:ext uri="{FF2B5EF4-FFF2-40B4-BE49-F238E27FC236}">
                <a16:creationId xmlns:a16="http://schemas.microsoft.com/office/drawing/2014/main" id="{AB0CFC53-A596-E386-D766-BFCEE1EF24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339388" y="3994633"/>
            <a:ext cx="5128524" cy="2019163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191CDE-A271-A5FD-3B47-B02BA32C4F53}"/>
              </a:ext>
            </a:extLst>
          </p:cNvPr>
          <p:cNvSpPr/>
          <p:nvPr/>
        </p:nvSpPr>
        <p:spPr>
          <a:xfrm>
            <a:off x="1722358" y="3170299"/>
            <a:ext cx="3129341" cy="3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23BD7-EECC-49A6-A6C6-52FECBF6286D}"/>
              </a:ext>
            </a:extLst>
          </p:cNvPr>
          <p:cNvSpPr txBox="1"/>
          <p:nvPr/>
        </p:nvSpPr>
        <p:spPr>
          <a:xfrm>
            <a:off x="1766711" y="3148105"/>
            <a:ext cx="301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Figure 2: Mass increase due to carbonation. After grinding sample 1 was able to uptake more CO₂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FC2AE7-6D47-EC5F-A496-23E152AB8FF7}"/>
              </a:ext>
            </a:extLst>
          </p:cNvPr>
          <p:cNvSpPr/>
          <p:nvPr/>
        </p:nvSpPr>
        <p:spPr>
          <a:xfrm>
            <a:off x="1313067" y="5791198"/>
            <a:ext cx="3935137" cy="3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1D5492-7191-032C-8D33-C4F1C2B93407}"/>
              </a:ext>
            </a:extLst>
          </p:cNvPr>
          <p:cNvSpPr txBox="1"/>
          <p:nvPr/>
        </p:nvSpPr>
        <p:spPr>
          <a:xfrm>
            <a:off x="1313067" y="5810256"/>
            <a:ext cx="3873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Figure 3: Schematic of grinding. Grinding exposes more surface area of the RCP and removes outer layer of carbonation products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5527A85-8589-CD08-B528-F3358371F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0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992"/>
    </mc:Choice>
    <mc:Fallback>
      <p:transition spd="slow" advTm="144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D15C1-FDDE-2EF5-3389-5CC1805F3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558" y="1681163"/>
            <a:ext cx="5404017" cy="823912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7BA9F-5FC7-5057-9CB0-5EFC9FAB1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58" y="2505075"/>
            <a:ext cx="5404017" cy="3684588"/>
          </a:xfrm>
        </p:spPr>
        <p:txBody>
          <a:bodyPr/>
          <a:lstStyle/>
          <a:p>
            <a:pPr marL="457219" indent="-457219" algn="just" fontAlgn="base"/>
            <a:r>
              <a:rPr lang="en-US" dirty="0"/>
              <a:t>Grinding results in the formation of more products and therefore is an effective way of improving the carbonation degree of RCP</a:t>
            </a:r>
          </a:p>
          <a:p>
            <a:pPr marL="457219" indent="-457219" fontAlgn="base"/>
            <a:r>
              <a:rPr lang="en-US" dirty="0"/>
              <a:t>The carbonation product of CaCO</a:t>
            </a:r>
            <a:r>
              <a:rPr lang="en-US" baseline="-25000" dirty="0"/>
              <a:t>3</a:t>
            </a:r>
            <a:r>
              <a:rPr lang="en-US" dirty="0"/>
              <a:t> is formed from the consumption of both Ca(OH)</a:t>
            </a:r>
            <a:r>
              <a:rPr lang="en-US" baseline="-25000" dirty="0"/>
              <a:t>2</a:t>
            </a:r>
            <a:r>
              <a:rPr lang="en-US" dirty="0"/>
              <a:t> and C-S-H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A00BB-26A9-D0AC-E21F-3DDAF882E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26242" cy="823912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36BE6-9703-0CBF-D597-28315F571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42284" cy="3684588"/>
          </a:xfrm>
        </p:spPr>
        <p:txBody>
          <a:bodyPr/>
          <a:lstStyle/>
          <a:p>
            <a:pPr marL="457200" indent="-457200" fontAlgn="base"/>
            <a:r>
              <a:rPr lang="en-US" dirty="0"/>
              <a:t>Use scanning electron microscope (SEM) to observe and compare carbonation products</a:t>
            </a:r>
          </a:p>
          <a:p>
            <a:pPr marL="457200" indent="-457200" fontAlgn="base"/>
            <a:r>
              <a:rPr lang="en-US" dirty="0"/>
              <a:t>Comparison of RCP vs carbonated RCP compressive strengths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402CB5-E9CB-1B48-C2F4-CE3D704E864D}"/>
              </a:ext>
            </a:extLst>
          </p:cNvPr>
          <p:cNvSpPr/>
          <p:nvPr/>
        </p:nvSpPr>
        <p:spPr>
          <a:xfrm>
            <a:off x="577516" y="701759"/>
            <a:ext cx="11020926" cy="1287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F1236-893A-3570-9E27-C775056F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58" y="704432"/>
            <a:ext cx="11020926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The goal of this research was to observe the carbonation of RCP as well as to study the impact of grinding on the carbonation process</a:t>
            </a: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E863A364-DF03-022B-2B27-901CCD0E9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86"/>
    </mc:Choice>
    <mc:Fallback>
      <p:transition spd="slow" advTm="44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430</Words>
  <Application>Microsoft Macintosh PowerPoint</Application>
  <PresentationFormat>Widescreen</PresentationFormat>
  <Paragraphs>25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Introduction</vt:lpstr>
      <vt:lpstr>Methods</vt:lpstr>
      <vt:lpstr>Results</vt:lpstr>
      <vt:lpstr>The goal of this research was to observe the carbonation of RCP as well as to study the impact of grinding on the carbonation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Byfield, Bianca</dc:creator>
  <cp:lastModifiedBy>Byfield, Bianca</cp:lastModifiedBy>
  <cp:revision>2</cp:revision>
  <dcterms:created xsi:type="dcterms:W3CDTF">2022-07-29T14:44:39Z</dcterms:created>
  <dcterms:modified xsi:type="dcterms:W3CDTF">2022-07-30T02:19:32Z</dcterms:modified>
</cp:coreProperties>
</file>